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01" r:id="rId4"/>
    <p:sldId id="291" r:id="rId5"/>
    <p:sldId id="293" r:id="rId6"/>
    <p:sldId id="297" r:id="rId7"/>
    <p:sldId id="303" r:id="rId8"/>
    <p:sldId id="304" r:id="rId9"/>
    <p:sldId id="295" r:id="rId10"/>
    <p:sldId id="302" r:id="rId11"/>
  </p:sldIdLst>
  <p:sldSz cx="9144000" cy="5143500" type="screen16x9"/>
  <p:notesSz cx="6735763" cy="9799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66FF"/>
    <a:srgbClr val="0000FF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5" d="100"/>
          <a:sy n="105" d="100"/>
        </p:scale>
        <p:origin x="730" y="77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11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A3215-688E-4BEB-9DA6-0EB0DE4AFF22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</dgm:pt>
    <dgm:pt modelId="{3A6CEE32-F398-46A5-8003-CCBA25BA9C3A}">
      <dgm:prSet phldrT="[Text]" phldr="1"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31C40FF0-D96D-40FE-8A16-F73CD2E0EB74}" type="parTrans" cxnId="{09AB0D09-24C4-4616-BB94-80F15BC5B04F}">
      <dgm:prSet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ED0B03FB-B716-4B8D-A1F3-F7186A18A750}" type="sibTrans" cxnId="{09AB0D09-24C4-4616-BB94-80F15BC5B04F}">
      <dgm:prSet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EE98CFD7-2475-4B36-9E0F-FC8F6D544AD1}">
      <dgm:prSet phldrT="[Text]" phldr="1"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9D90D43A-C92B-4F66-AEAC-9420F87E9ACE}" type="parTrans" cxnId="{48FF8FEC-D95C-4F92-9295-75B2435076B8}">
      <dgm:prSet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DFCC994C-C5CB-48F2-99A5-51E6CA617294}" type="sibTrans" cxnId="{48FF8FEC-D95C-4F92-9295-75B2435076B8}">
      <dgm:prSet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3C7BAD61-0062-4F94-8D4A-884E7F1EE681}">
      <dgm:prSet/>
      <dgm:spPr/>
      <dgm:t>
        <a:bodyPr/>
        <a:lstStyle/>
        <a:p>
          <a:endParaRPr lang="cs-CZ"/>
        </a:p>
      </dgm:t>
    </dgm:pt>
    <dgm:pt modelId="{C5500DDA-81F0-40C6-8F5D-F5CAB3357A29}" type="parTrans" cxnId="{B04BAF23-F667-4415-8E96-C4529D7BAE7C}">
      <dgm:prSet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053286A9-03B8-490A-A0ED-14BFB8252E97}" type="sibTrans" cxnId="{B04BAF23-F667-4415-8E96-C4529D7BAE7C}">
      <dgm:prSet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53187DE5-5FF8-46A6-931B-8A856864C999}">
      <dgm:prSet/>
      <dgm:spPr/>
      <dgm:t>
        <a:bodyPr/>
        <a:lstStyle/>
        <a:p>
          <a:endParaRPr lang="cs-CZ" dirty="0">
            <a:ln>
              <a:noFill/>
            </a:ln>
            <a:solidFill>
              <a:schemeClr val="bg1"/>
            </a:solidFill>
          </a:endParaRPr>
        </a:p>
      </dgm:t>
    </dgm:pt>
    <dgm:pt modelId="{0FCECA71-375F-4C75-A278-CF84543EEDEE}" type="parTrans" cxnId="{BB8C5343-7863-4E0C-8B20-F0DD6F8B8FF6}">
      <dgm:prSet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3362426C-1753-47DA-A802-CD92DCEDA3E2}" type="sibTrans" cxnId="{BB8C5343-7863-4E0C-8B20-F0DD6F8B8FF6}">
      <dgm:prSet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04F63B01-696C-45CF-9685-5189B43DB6B5}">
      <dgm:prSet custT="1"/>
      <dgm:spPr>
        <a:solidFill>
          <a:srgbClr val="C5E0B4"/>
        </a:solidFill>
      </dgm:spPr>
      <dgm:t>
        <a:bodyPr/>
        <a:lstStyle/>
        <a:p>
          <a:r>
            <a:rPr lang="cs-CZ" sz="1000" b="1" dirty="0">
              <a:ln/>
              <a:solidFill>
                <a:schemeClr val="tx1"/>
              </a:solidFill>
            </a:rPr>
            <a:t>TIER 1</a:t>
          </a:r>
        </a:p>
      </dgm:t>
    </dgm:pt>
    <dgm:pt modelId="{62C3CFA5-9590-4C06-87CF-94D74D65049B}" type="parTrans" cxnId="{A7FA731D-F934-4C5A-854C-67640AB7C3FF}">
      <dgm:prSet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24AE6B1C-C0CC-4E4C-93E9-8487E8ED60BF}" type="sibTrans" cxnId="{A7FA731D-F934-4C5A-854C-67640AB7C3FF}">
      <dgm:prSet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DD7EA226-3504-45F1-9EE9-C322B5B5A588}">
      <dgm:prSet custT="1"/>
      <dgm:spPr>
        <a:solidFill>
          <a:srgbClr val="FFE699"/>
        </a:solidFill>
      </dgm:spPr>
      <dgm:t>
        <a:bodyPr/>
        <a:lstStyle/>
        <a:p>
          <a:r>
            <a:rPr lang="cs-CZ" sz="1000" b="1" dirty="0">
              <a:ln/>
              <a:solidFill>
                <a:schemeClr val="tx1"/>
              </a:solidFill>
            </a:rPr>
            <a:t>TIER 2</a:t>
          </a:r>
        </a:p>
      </dgm:t>
    </dgm:pt>
    <dgm:pt modelId="{88466FBE-0212-482A-927C-E72615A2AC9A}" type="parTrans" cxnId="{644D25AD-524F-4500-844D-C6B3AE5807B9}">
      <dgm:prSet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0A419BB9-49EE-4468-BD17-4AD9720AF1D1}" type="sibTrans" cxnId="{644D25AD-524F-4500-844D-C6B3AE5807B9}">
      <dgm:prSet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EC7A524B-E164-4D23-8957-94692AED2E7C}">
      <dgm:prSet custT="1"/>
      <dgm:spPr>
        <a:solidFill>
          <a:srgbClr val="C5E0B4"/>
        </a:solidFill>
      </dgm:spPr>
      <dgm:t>
        <a:bodyPr/>
        <a:lstStyle/>
        <a:p>
          <a:r>
            <a:rPr lang="cs-CZ" sz="1000" b="1" dirty="0">
              <a:ln/>
              <a:solidFill>
                <a:schemeClr val="tx1"/>
              </a:solidFill>
            </a:rPr>
            <a:t>TIER 3</a:t>
          </a:r>
        </a:p>
      </dgm:t>
    </dgm:pt>
    <dgm:pt modelId="{F74D779E-9E75-486D-943C-DCF00BD1BC2E}" type="parTrans" cxnId="{39B55594-6383-45DF-BBA1-DC1860274739}">
      <dgm:prSet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83233851-7EAD-44C6-98AC-2C6C97C6DDD3}" type="sibTrans" cxnId="{39B55594-6383-45DF-BBA1-DC1860274739}">
      <dgm:prSet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439E206B-E2ED-4B65-8A81-FD70E4AA7468}">
      <dgm:prSet custT="1"/>
      <dgm:spPr>
        <a:solidFill>
          <a:srgbClr val="FFE699"/>
        </a:solidFill>
      </dgm:spPr>
      <dgm:t>
        <a:bodyPr/>
        <a:lstStyle/>
        <a:p>
          <a:r>
            <a:rPr lang="cs-CZ" sz="1000" b="1" dirty="0">
              <a:ln/>
              <a:solidFill>
                <a:schemeClr val="tx1"/>
              </a:solidFill>
            </a:rPr>
            <a:t>TECH</a:t>
          </a:r>
        </a:p>
      </dgm:t>
    </dgm:pt>
    <dgm:pt modelId="{81C4D4E8-3700-4AAC-8199-B78777304576}" type="parTrans" cxnId="{BB5A5C9B-D3B1-40E6-B208-FD9B1BFAFD50}">
      <dgm:prSet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FF999728-3664-41C8-8240-DE164BE7F56E}" type="sibTrans" cxnId="{BB5A5C9B-D3B1-40E6-B208-FD9B1BFAFD50}">
      <dgm:prSet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8254B248-294D-4CC5-B480-45B07F62AE76}">
      <dgm:prSet custT="1"/>
      <dgm:spPr>
        <a:solidFill>
          <a:srgbClr val="C5E0B4"/>
        </a:solidFill>
      </dgm:spPr>
      <dgm:t>
        <a:bodyPr/>
        <a:lstStyle/>
        <a:p>
          <a:r>
            <a:rPr lang="cs-CZ" sz="1000" b="1" dirty="0">
              <a:ln/>
              <a:solidFill>
                <a:schemeClr val="tx1"/>
              </a:solidFill>
            </a:rPr>
            <a:t>R</a:t>
          </a:r>
          <a:r>
            <a:rPr lang="cs-CZ" sz="1000" b="1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&amp;D</a:t>
          </a:r>
          <a:endParaRPr lang="cs-CZ" sz="1000" b="1" dirty="0">
            <a:ln/>
            <a:solidFill>
              <a:schemeClr val="tx1"/>
            </a:solidFill>
          </a:endParaRPr>
        </a:p>
      </dgm:t>
    </dgm:pt>
    <dgm:pt modelId="{92AC6389-24FF-4C34-A536-146C1A55E237}" type="parTrans" cxnId="{08A6B89E-3196-469A-B083-04B920151CDA}">
      <dgm:prSet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5764F8D5-980C-480C-9F76-54418441DA84}" type="sibTrans" cxnId="{08A6B89E-3196-469A-B083-04B920151CDA}">
      <dgm:prSet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A089A944-7928-4B11-A7FB-6049C9425158}">
      <dgm:prSet custT="1"/>
      <dgm:spPr>
        <a:solidFill>
          <a:srgbClr val="DEEBF7"/>
        </a:solidFill>
      </dgm:spPr>
      <dgm:t>
        <a:bodyPr/>
        <a:lstStyle/>
        <a:p>
          <a:r>
            <a:rPr lang="cs-CZ" sz="1000" b="1" dirty="0">
              <a:ln/>
              <a:solidFill>
                <a:schemeClr val="tx1"/>
              </a:solidFill>
            </a:rPr>
            <a:t>EDU</a:t>
          </a:r>
        </a:p>
      </dgm:t>
    </dgm:pt>
    <dgm:pt modelId="{8DC2800B-6BBD-42DD-AE43-0152CE087FBB}" type="parTrans" cxnId="{DF2C9AA3-757B-4DF7-906D-ED59F12071D8}">
      <dgm:prSet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81DE6462-E200-4AE9-8E50-B45748CC55E7}" type="sibTrans" cxnId="{DF2C9AA3-757B-4DF7-906D-ED59F12071D8}">
      <dgm:prSet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29012F8C-7141-49BD-B3D4-A0F34A36459F}">
      <dgm:prSet phldrT="[Text]" custT="1"/>
      <dgm:spPr>
        <a:solidFill>
          <a:srgbClr val="4472C4"/>
        </a:solidFill>
      </dgm:spPr>
      <dgm:t>
        <a:bodyPr/>
        <a:lstStyle/>
        <a:p>
          <a:r>
            <a:rPr lang="cs-CZ" sz="1000" b="1" dirty="0" smtClean="0">
              <a:ln/>
            </a:rPr>
            <a:t>OEM</a:t>
          </a:r>
          <a:endParaRPr lang="cs-CZ" sz="1000" b="1" dirty="0">
            <a:ln/>
          </a:endParaRPr>
        </a:p>
      </dgm:t>
    </dgm:pt>
    <dgm:pt modelId="{040B854F-288B-47C6-B3B8-00F3044EC38B}" type="sibTrans" cxnId="{42574769-442B-4441-9622-ED530D8D9DD3}">
      <dgm:prSet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9F131563-8322-42DD-9A72-EAB1300FBD41}" type="parTrans" cxnId="{42574769-442B-4441-9622-ED530D8D9DD3}">
      <dgm:prSet/>
      <dgm:spPr/>
      <dgm:t>
        <a:bodyPr/>
        <a:lstStyle/>
        <a:p>
          <a:endParaRPr lang="cs-CZ">
            <a:ln>
              <a:noFill/>
            </a:ln>
            <a:solidFill>
              <a:schemeClr val="bg1"/>
            </a:solidFill>
          </a:endParaRPr>
        </a:p>
      </dgm:t>
    </dgm:pt>
    <dgm:pt modelId="{E0CC4256-7D9E-4A47-8B70-384F65FEAD80}">
      <dgm:prSet custT="1"/>
      <dgm:spPr>
        <a:solidFill>
          <a:srgbClr val="DEEBF7"/>
        </a:solidFill>
      </dgm:spPr>
      <dgm:t>
        <a:bodyPr/>
        <a:lstStyle/>
        <a:p>
          <a:endParaRPr lang="cs-CZ" sz="1000" b="1" dirty="0">
            <a:ln/>
            <a:solidFill>
              <a:schemeClr val="tx1"/>
            </a:solidFill>
          </a:endParaRPr>
        </a:p>
      </dgm:t>
    </dgm:pt>
    <dgm:pt modelId="{E876CAB3-EAF3-4DCB-A1D2-B37D449896E6}" type="parTrans" cxnId="{E0C62E51-DB26-4543-B8BF-6DA3FCEFA13F}">
      <dgm:prSet/>
      <dgm:spPr/>
      <dgm:t>
        <a:bodyPr/>
        <a:lstStyle/>
        <a:p>
          <a:endParaRPr lang="cs-CZ"/>
        </a:p>
      </dgm:t>
    </dgm:pt>
    <dgm:pt modelId="{BC7D4EB0-8E92-4DA8-98FD-0FC45E7B9283}" type="sibTrans" cxnId="{E0C62E51-DB26-4543-B8BF-6DA3FCEFA13F}">
      <dgm:prSet/>
      <dgm:spPr/>
      <dgm:t>
        <a:bodyPr/>
        <a:lstStyle/>
        <a:p>
          <a:endParaRPr lang="cs-CZ"/>
        </a:p>
      </dgm:t>
    </dgm:pt>
    <dgm:pt modelId="{D831A0C6-7A74-423B-B214-F9BD0608FBC9}" type="pres">
      <dgm:prSet presAssocID="{544A3215-688E-4BEB-9DA6-0EB0DE4AFF2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EFAD787-CD18-4384-9C47-68A6E23DAD13}" type="pres">
      <dgm:prSet presAssocID="{29012F8C-7141-49BD-B3D4-A0F34A36459F}" presName="centerShape" presStyleLbl="node0" presStyleIdx="0" presStyleCnt="1" custScaleX="122458"/>
      <dgm:spPr/>
      <dgm:t>
        <a:bodyPr/>
        <a:lstStyle/>
        <a:p>
          <a:endParaRPr lang="en-US"/>
        </a:p>
      </dgm:t>
    </dgm:pt>
    <dgm:pt modelId="{700C18A3-65DC-44B6-9BA4-88B86842FA9C}" type="pres">
      <dgm:prSet presAssocID="{04F63B01-696C-45CF-9685-5189B43DB6B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2C14E-8292-459C-A794-D89A65AE7B96}" type="pres">
      <dgm:prSet presAssocID="{04F63B01-696C-45CF-9685-5189B43DB6B5}" presName="dummy" presStyleCnt="0"/>
      <dgm:spPr/>
    </dgm:pt>
    <dgm:pt modelId="{811DE0A0-155E-4600-8A2E-1B262E9DE862}" type="pres">
      <dgm:prSet presAssocID="{24AE6B1C-C0CC-4E4C-93E9-8487E8ED60BF}" presName="sibTrans" presStyleLbl="sibTrans2D1" presStyleIdx="0" presStyleCnt="6"/>
      <dgm:spPr/>
      <dgm:t>
        <a:bodyPr/>
        <a:lstStyle/>
        <a:p>
          <a:endParaRPr lang="en-US"/>
        </a:p>
      </dgm:t>
    </dgm:pt>
    <dgm:pt modelId="{25AAEE12-3DDA-4669-9C60-DB2002E74606}" type="pres">
      <dgm:prSet presAssocID="{DD7EA226-3504-45F1-9EE9-C322B5B5A58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9BDB0-1AE2-49ED-8BB4-13F655847109}" type="pres">
      <dgm:prSet presAssocID="{DD7EA226-3504-45F1-9EE9-C322B5B5A588}" presName="dummy" presStyleCnt="0"/>
      <dgm:spPr/>
    </dgm:pt>
    <dgm:pt modelId="{602827C2-0337-4FB5-B0C6-97F4D94CFAE2}" type="pres">
      <dgm:prSet presAssocID="{0A419BB9-49EE-4468-BD17-4AD9720AF1D1}" presName="sibTrans" presStyleLbl="sibTrans2D1" presStyleIdx="1" presStyleCnt="6"/>
      <dgm:spPr/>
      <dgm:t>
        <a:bodyPr/>
        <a:lstStyle/>
        <a:p>
          <a:endParaRPr lang="en-US"/>
        </a:p>
      </dgm:t>
    </dgm:pt>
    <dgm:pt modelId="{8208143A-7B3B-4191-BA12-30CC8230FCC6}" type="pres">
      <dgm:prSet presAssocID="{EC7A524B-E164-4D23-8957-94692AED2E7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A72C1-EBF2-4242-8117-BABD2D8134D8}" type="pres">
      <dgm:prSet presAssocID="{EC7A524B-E164-4D23-8957-94692AED2E7C}" presName="dummy" presStyleCnt="0"/>
      <dgm:spPr/>
    </dgm:pt>
    <dgm:pt modelId="{53BCCB51-C59E-4C52-AC08-F66B872CCBD5}" type="pres">
      <dgm:prSet presAssocID="{83233851-7EAD-44C6-98AC-2C6C97C6DDD3}" presName="sibTrans" presStyleLbl="sibTrans2D1" presStyleIdx="2" presStyleCnt="6"/>
      <dgm:spPr/>
      <dgm:t>
        <a:bodyPr/>
        <a:lstStyle/>
        <a:p>
          <a:endParaRPr lang="en-US"/>
        </a:p>
      </dgm:t>
    </dgm:pt>
    <dgm:pt modelId="{727EB98A-B6E0-4460-8F31-0762B97CB33A}" type="pres">
      <dgm:prSet presAssocID="{439E206B-E2ED-4B65-8A81-FD70E4AA746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F26F1-F798-418C-9FB7-C4D1CC3ED735}" type="pres">
      <dgm:prSet presAssocID="{439E206B-E2ED-4B65-8A81-FD70E4AA7468}" presName="dummy" presStyleCnt="0"/>
      <dgm:spPr/>
    </dgm:pt>
    <dgm:pt modelId="{D1BFC91E-9421-4F3A-A175-F9CD06379E31}" type="pres">
      <dgm:prSet presAssocID="{FF999728-3664-41C8-8240-DE164BE7F56E}" presName="sibTrans" presStyleLbl="sibTrans2D1" presStyleIdx="3" presStyleCnt="6"/>
      <dgm:spPr/>
      <dgm:t>
        <a:bodyPr/>
        <a:lstStyle/>
        <a:p>
          <a:endParaRPr lang="en-US"/>
        </a:p>
      </dgm:t>
    </dgm:pt>
    <dgm:pt modelId="{66DF3113-AFF6-4F8C-9F2A-F8466625C667}" type="pres">
      <dgm:prSet presAssocID="{8254B248-294D-4CC5-B480-45B07F62AE7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E926A-34BE-4F6E-A870-AA148B39EBF2}" type="pres">
      <dgm:prSet presAssocID="{8254B248-294D-4CC5-B480-45B07F62AE76}" presName="dummy" presStyleCnt="0"/>
      <dgm:spPr/>
    </dgm:pt>
    <dgm:pt modelId="{6F638959-030A-4A2D-9848-968FED0A3E5C}" type="pres">
      <dgm:prSet presAssocID="{5764F8D5-980C-480C-9F76-54418441DA84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E9A56A8-1EAF-44B1-820E-D61D35092315}" type="pres">
      <dgm:prSet presAssocID="{A089A944-7928-4B11-A7FB-6049C942515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4C4B9-FA80-437A-9041-E1E6C437F97A}" type="pres">
      <dgm:prSet presAssocID="{A089A944-7928-4B11-A7FB-6049C9425158}" presName="dummy" presStyleCnt="0"/>
      <dgm:spPr/>
    </dgm:pt>
    <dgm:pt modelId="{557FEAB3-2179-40A5-B582-5BD8A3BC7F05}" type="pres">
      <dgm:prSet presAssocID="{81DE6462-E200-4AE9-8E50-B45748CC55E7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886E7E44-727C-4266-8902-5874FE9FA314}" type="presOf" srcId="{FF999728-3664-41C8-8240-DE164BE7F56E}" destId="{D1BFC91E-9421-4F3A-A175-F9CD06379E31}" srcOrd="0" destOrd="0" presId="urn:microsoft.com/office/officeart/2005/8/layout/radial6"/>
    <dgm:cxn modelId="{A7FA731D-F934-4C5A-854C-67640AB7C3FF}" srcId="{29012F8C-7141-49BD-B3D4-A0F34A36459F}" destId="{04F63B01-696C-45CF-9685-5189B43DB6B5}" srcOrd="0" destOrd="0" parTransId="{62C3CFA5-9590-4C06-87CF-94D74D65049B}" sibTransId="{24AE6B1C-C0CC-4E4C-93E9-8487E8ED60BF}"/>
    <dgm:cxn modelId="{FED5E892-DE0E-4BA3-92D0-A5B380D3FF7D}" type="presOf" srcId="{544A3215-688E-4BEB-9DA6-0EB0DE4AFF22}" destId="{D831A0C6-7A74-423B-B214-F9BD0608FBC9}" srcOrd="0" destOrd="0" presId="urn:microsoft.com/office/officeart/2005/8/layout/radial6"/>
    <dgm:cxn modelId="{42574769-442B-4441-9622-ED530D8D9DD3}" srcId="{544A3215-688E-4BEB-9DA6-0EB0DE4AFF22}" destId="{29012F8C-7141-49BD-B3D4-A0F34A36459F}" srcOrd="0" destOrd="0" parTransId="{9F131563-8322-42DD-9A72-EAB1300FBD41}" sibTransId="{040B854F-288B-47C6-B3B8-00F3044EC38B}"/>
    <dgm:cxn modelId="{08A6B89E-3196-469A-B083-04B920151CDA}" srcId="{29012F8C-7141-49BD-B3D4-A0F34A36459F}" destId="{8254B248-294D-4CC5-B480-45B07F62AE76}" srcOrd="4" destOrd="0" parTransId="{92AC6389-24FF-4C34-A536-146C1A55E237}" sibTransId="{5764F8D5-980C-480C-9F76-54418441DA84}"/>
    <dgm:cxn modelId="{E0C62E51-DB26-4543-B8BF-6DA3FCEFA13F}" srcId="{544A3215-688E-4BEB-9DA6-0EB0DE4AFF22}" destId="{E0CC4256-7D9E-4A47-8B70-384F65FEAD80}" srcOrd="1" destOrd="0" parTransId="{E876CAB3-EAF3-4DCB-A1D2-B37D449896E6}" sibTransId="{BC7D4EB0-8E92-4DA8-98FD-0FC45E7B9283}"/>
    <dgm:cxn modelId="{B04BAF23-F667-4415-8E96-C4529D7BAE7C}" srcId="{544A3215-688E-4BEB-9DA6-0EB0DE4AFF22}" destId="{3C7BAD61-0062-4F94-8D4A-884E7F1EE681}" srcOrd="2" destOrd="0" parTransId="{C5500DDA-81F0-40C6-8F5D-F5CAB3357A29}" sibTransId="{053286A9-03B8-490A-A0ED-14BFB8252E97}"/>
    <dgm:cxn modelId="{BB5A5C9B-D3B1-40E6-B208-FD9B1BFAFD50}" srcId="{29012F8C-7141-49BD-B3D4-A0F34A36459F}" destId="{439E206B-E2ED-4B65-8A81-FD70E4AA7468}" srcOrd="3" destOrd="0" parTransId="{81C4D4E8-3700-4AAC-8199-B78777304576}" sibTransId="{FF999728-3664-41C8-8240-DE164BE7F56E}"/>
    <dgm:cxn modelId="{D986E893-C607-4523-B495-DE480CD8878E}" type="presOf" srcId="{81DE6462-E200-4AE9-8E50-B45748CC55E7}" destId="{557FEAB3-2179-40A5-B582-5BD8A3BC7F05}" srcOrd="0" destOrd="0" presId="urn:microsoft.com/office/officeart/2005/8/layout/radial6"/>
    <dgm:cxn modelId="{48FF8FEC-D95C-4F92-9295-75B2435076B8}" srcId="{544A3215-688E-4BEB-9DA6-0EB0DE4AFF22}" destId="{EE98CFD7-2475-4B36-9E0F-FC8F6D544AD1}" srcOrd="5" destOrd="0" parTransId="{9D90D43A-C92B-4F66-AEAC-9420F87E9ACE}" sibTransId="{DFCC994C-C5CB-48F2-99A5-51E6CA617294}"/>
    <dgm:cxn modelId="{4B747E04-C5A6-44DF-AF77-980E3CD5E27A}" type="presOf" srcId="{DD7EA226-3504-45F1-9EE9-C322B5B5A588}" destId="{25AAEE12-3DDA-4669-9C60-DB2002E74606}" srcOrd="0" destOrd="0" presId="urn:microsoft.com/office/officeart/2005/8/layout/radial6"/>
    <dgm:cxn modelId="{19BAE8C4-6C2B-4DFC-9AE9-A9F90E19C9BD}" type="presOf" srcId="{439E206B-E2ED-4B65-8A81-FD70E4AA7468}" destId="{727EB98A-B6E0-4460-8F31-0762B97CB33A}" srcOrd="0" destOrd="0" presId="urn:microsoft.com/office/officeart/2005/8/layout/radial6"/>
    <dgm:cxn modelId="{09AB0D09-24C4-4616-BB94-80F15BC5B04F}" srcId="{544A3215-688E-4BEB-9DA6-0EB0DE4AFF22}" destId="{3A6CEE32-F398-46A5-8003-CCBA25BA9C3A}" srcOrd="4" destOrd="0" parTransId="{31C40FF0-D96D-40FE-8A16-F73CD2E0EB74}" sibTransId="{ED0B03FB-B716-4B8D-A1F3-F7186A18A750}"/>
    <dgm:cxn modelId="{DF2C9AA3-757B-4DF7-906D-ED59F12071D8}" srcId="{29012F8C-7141-49BD-B3D4-A0F34A36459F}" destId="{A089A944-7928-4B11-A7FB-6049C9425158}" srcOrd="5" destOrd="0" parTransId="{8DC2800B-6BBD-42DD-AE43-0152CE087FBB}" sibTransId="{81DE6462-E200-4AE9-8E50-B45748CC55E7}"/>
    <dgm:cxn modelId="{5703DD28-2E37-4B11-8955-4438C3C70526}" type="presOf" srcId="{5764F8D5-980C-480C-9F76-54418441DA84}" destId="{6F638959-030A-4A2D-9848-968FED0A3E5C}" srcOrd="0" destOrd="0" presId="urn:microsoft.com/office/officeart/2005/8/layout/radial6"/>
    <dgm:cxn modelId="{4E5E4054-4001-43AD-B1D6-821644691444}" type="presOf" srcId="{A089A944-7928-4B11-A7FB-6049C9425158}" destId="{2E9A56A8-1EAF-44B1-820E-D61D35092315}" srcOrd="0" destOrd="0" presId="urn:microsoft.com/office/officeart/2005/8/layout/radial6"/>
    <dgm:cxn modelId="{C234D545-BE40-4BC4-9F97-BB76B9D3AAA4}" type="presOf" srcId="{EC7A524B-E164-4D23-8957-94692AED2E7C}" destId="{8208143A-7B3B-4191-BA12-30CC8230FCC6}" srcOrd="0" destOrd="0" presId="urn:microsoft.com/office/officeart/2005/8/layout/radial6"/>
    <dgm:cxn modelId="{59B5FB63-D038-4783-B93C-2B977AA5EC4D}" type="presOf" srcId="{29012F8C-7141-49BD-B3D4-A0F34A36459F}" destId="{AEFAD787-CD18-4384-9C47-68A6E23DAD13}" srcOrd="0" destOrd="0" presId="urn:microsoft.com/office/officeart/2005/8/layout/radial6"/>
    <dgm:cxn modelId="{50F50B1D-DC02-4683-8B17-60BCA95B6AC4}" type="presOf" srcId="{04F63B01-696C-45CF-9685-5189B43DB6B5}" destId="{700C18A3-65DC-44B6-9BA4-88B86842FA9C}" srcOrd="0" destOrd="0" presId="urn:microsoft.com/office/officeart/2005/8/layout/radial6"/>
    <dgm:cxn modelId="{39B55594-6383-45DF-BBA1-DC1860274739}" srcId="{29012F8C-7141-49BD-B3D4-A0F34A36459F}" destId="{EC7A524B-E164-4D23-8957-94692AED2E7C}" srcOrd="2" destOrd="0" parTransId="{F74D779E-9E75-486D-943C-DCF00BD1BC2E}" sibTransId="{83233851-7EAD-44C6-98AC-2C6C97C6DDD3}"/>
    <dgm:cxn modelId="{644D25AD-524F-4500-844D-C6B3AE5807B9}" srcId="{29012F8C-7141-49BD-B3D4-A0F34A36459F}" destId="{DD7EA226-3504-45F1-9EE9-C322B5B5A588}" srcOrd="1" destOrd="0" parTransId="{88466FBE-0212-482A-927C-E72615A2AC9A}" sibTransId="{0A419BB9-49EE-4468-BD17-4AD9720AF1D1}"/>
    <dgm:cxn modelId="{2D15B8C3-D595-4137-969C-AB046D48E0F8}" type="presOf" srcId="{8254B248-294D-4CC5-B480-45B07F62AE76}" destId="{66DF3113-AFF6-4F8C-9F2A-F8466625C667}" srcOrd="0" destOrd="0" presId="urn:microsoft.com/office/officeart/2005/8/layout/radial6"/>
    <dgm:cxn modelId="{03A3160F-7879-40F1-9D1D-82E780F94973}" type="presOf" srcId="{0A419BB9-49EE-4468-BD17-4AD9720AF1D1}" destId="{602827C2-0337-4FB5-B0C6-97F4D94CFAE2}" srcOrd="0" destOrd="0" presId="urn:microsoft.com/office/officeart/2005/8/layout/radial6"/>
    <dgm:cxn modelId="{19F1D793-5C99-4184-949E-EB1F8444349D}" type="presOf" srcId="{83233851-7EAD-44C6-98AC-2C6C97C6DDD3}" destId="{53BCCB51-C59E-4C52-AC08-F66B872CCBD5}" srcOrd="0" destOrd="0" presId="urn:microsoft.com/office/officeart/2005/8/layout/radial6"/>
    <dgm:cxn modelId="{BB8C5343-7863-4E0C-8B20-F0DD6F8B8FF6}" srcId="{544A3215-688E-4BEB-9DA6-0EB0DE4AFF22}" destId="{53187DE5-5FF8-46A6-931B-8A856864C999}" srcOrd="3" destOrd="0" parTransId="{0FCECA71-375F-4C75-A278-CF84543EEDEE}" sibTransId="{3362426C-1753-47DA-A802-CD92DCEDA3E2}"/>
    <dgm:cxn modelId="{F5A01985-A8B0-4EF8-B168-748FF99CEB46}" type="presOf" srcId="{24AE6B1C-C0CC-4E4C-93E9-8487E8ED60BF}" destId="{811DE0A0-155E-4600-8A2E-1B262E9DE862}" srcOrd="0" destOrd="0" presId="urn:microsoft.com/office/officeart/2005/8/layout/radial6"/>
    <dgm:cxn modelId="{6A87C517-51B0-46C9-84D6-5CD303A77C05}" type="presParOf" srcId="{D831A0C6-7A74-423B-B214-F9BD0608FBC9}" destId="{AEFAD787-CD18-4384-9C47-68A6E23DAD13}" srcOrd="0" destOrd="0" presId="urn:microsoft.com/office/officeart/2005/8/layout/radial6"/>
    <dgm:cxn modelId="{E4D9320D-341A-466A-AEA9-0A238389D5D7}" type="presParOf" srcId="{D831A0C6-7A74-423B-B214-F9BD0608FBC9}" destId="{700C18A3-65DC-44B6-9BA4-88B86842FA9C}" srcOrd="1" destOrd="0" presId="urn:microsoft.com/office/officeart/2005/8/layout/radial6"/>
    <dgm:cxn modelId="{34D61A02-D7F2-40D3-9187-FE67F3A3D7C1}" type="presParOf" srcId="{D831A0C6-7A74-423B-B214-F9BD0608FBC9}" destId="{CCC2C14E-8292-459C-A794-D89A65AE7B96}" srcOrd="2" destOrd="0" presId="urn:microsoft.com/office/officeart/2005/8/layout/radial6"/>
    <dgm:cxn modelId="{23CAFF73-368B-4A46-9B98-32F8A6F06F2E}" type="presParOf" srcId="{D831A0C6-7A74-423B-B214-F9BD0608FBC9}" destId="{811DE0A0-155E-4600-8A2E-1B262E9DE862}" srcOrd="3" destOrd="0" presId="urn:microsoft.com/office/officeart/2005/8/layout/radial6"/>
    <dgm:cxn modelId="{E6FE6FC9-40AC-48C2-9FEB-119EB5B26D49}" type="presParOf" srcId="{D831A0C6-7A74-423B-B214-F9BD0608FBC9}" destId="{25AAEE12-3DDA-4669-9C60-DB2002E74606}" srcOrd="4" destOrd="0" presId="urn:microsoft.com/office/officeart/2005/8/layout/radial6"/>
    <dgm:cxn modelId="{48C00556-50D8-4ED9-A6B0-E7D704DBD686}" type="presParOf" srcId="{D831A0C6-7A74-423B-B214-F9BD0608FBC9}" destId="{C439BDB0-1AE2-49ED-8BB4-13F655847109}" srcOrd="5" destOrd="0" presId="urn:microsoft.com/office/officeart/2005/8/layout/radial6"/>
    <dgm:cxn modelId="{150A3964-BEDE-443D-914D-936E7C42BB35}" type="presParOf" srcId="{D831A0C6-7A74-423B-B214-F9BD0608FBC9}" destId="{602827C2-0337-4FB5-B0C6-97F4D94CFAE2}" srcOrd="6" destOrd="0" presId="urn:microsoft.com/office/officeart/2005/8/layout/radial6"/>
    <dgm:cxn modelId="{38C21477-C862-4248-B522-470D1952B306}" type="presParOf" srcId="{D831A0C6-7A74-423B-B214-F9BD0608FBC9}" destId="{8208143A-7B3B-4191-BA12-30CC8230FCC6}" srcOrd="7" destOrd="0" presId="urn:microsoft.com/office/officeart/2005/8/layout/radial6"/>
    <dgm:cxn modelId="{F45C9C11-C4E4-406F-A1D2-E6684F9841C5}" type="presParOf" srcId="{D831A0C6-7A74-423B-B214-F9BD0608FBC9}" destId="{817A72C1-EBF2-4242-8117-BABD2D8134D8}" srcOrd="8" destOrd="0" presId="urn:microsoft.com/office/officeart/2005/8/layout/radial6"/>
    <dgm:cxn modelId="{1C83CA07-2FAF-4268-B815-68F750C2FCDB}" type="presParOf" srcId="{D831A0C6-7A74-423B-B214-F9BD0608FBC9}" destId="{53BCCB51-C59E-4C52-AC08-F66B872CCBD5}" srcOrd="9" destOrd="0" presId="urn:microsoft.com/office/officeart/2005/8/layout/radial6"/>
    <dgm:cxn modelId="{29C806D8-E8D0-4B0A-82C3-873EA6055130}" type="presParOf" srcId="{D831A0C6-7A74-423B-B214-F9BD0608FBC9}" destId="{727EB98A-B6E0-4460-8F31-0762B97CB33A}" srcOrd="10" destOrd="0" presId="urn:microsoft.com/office/officeart/2005/8/layout/radial6"/>
    <dgm:cxn modelId="{CF010A33-6B04-4404-90CB-4EA2932AF11C}" type="presParOf" srcId="{D831A0C6-7A74-423B-B214-F9BD0608FBC9}" destId="{CE3F26F1-F798-418C-9FB7-C4D1CC3ED735}" srcOrd="11" destOrd="0" presId="urn:microsoft.com/office/officeart/2005/8/layout/radial6"/>
    <dgm:cxn modelId="{5D3AF16C-AD81-4AED-9065-80B3B97050FC}" type="presParOf" srcId="{D831A0C6-7A74-423B-B214-F9BD0608FBC9}" destId="{D1BFC91E-9421-4F3A-A175-F9CD06379E31}" srcOrd="12" destOrd="0" presId="urn:microsoft.com/office/officeart/2005/8/layout/radial6"/>
    <dgm:cxn modelId="{73F5FE9B-5A0B-4C8E-9D99-2CF458D0DABC}" type="presParOf" srcId="{D831A0C6-7A74-423B-B214-F9BD0608FBC9}" destId="{66DF3113-AFF6-4F8C-9F2A-F8466625C667}" srcOrd="13" destOrd="0" presId="urn:microsoft.com/office/officeart/2005/8/layout/radial6"/>
    <dgm:cxn modelId="{8CF15E1D-7733-48A9-B1A0-6439FE27591E}" type="presParOf" srcId="{D831A0C6-7A74-423B-B214-F9BD0608FBC9}" destId="{DB6E926A-34BE-4F6E-A870-AA148B39EBF2}" srcOrd="14" destOrd="0" presId="urn:microsoft.com/office/officeart/2005/8/layout/radial6"/>
    <dgm:cxn modelId="{FBA82805-5FDE-496F-A5C1-73B6F8F3E7F9}" type="presParOf" srcId="{D831A0C6-7A74-423B-B214-F9BD0608FBC9}" destId="{6F638959-030A-4A2D-9848-968FED0A3E5C}" srcOrd="15" destOrd="0" presId="urn:microsoft.com/office/officeart/2005/8/layout/radial6"/>
    <dgm:cxn modelId="{E68D3B40-E25A-4384-A6BD-6458FC085C63}" type="presParOf" srcId="{D831A0C6-7A74-423B-B214-F9BD0608FBC9}" destId="{2E9A56A8-1EAF-44B1-820E-D61D35092315}" srcOrd="16" destOrd="0" presId="urn:microsoft.com/office/officeart/2005/8/layout/radial6"/>
    <dgm:cxn modelId="{31D973CC-5E08-47FF-9237-C0703EE6A861}" type="presParOf" srcId="{D831A0C6-7A74-423B-B214-F9BD0608FBC9}" destId="{4F04C4B9-FA80-437A-9041-E1E6C437F97A}" srcOrd="17" destOrd="0" presId="urn:microsoft.com/office/officeart/2005/8/layout/radial6"/>
    <dgm:cxn modelId="{17E0248B-F265-434C-9B23-CADC6F87D34D}" type="presParOf" srcId="{D831A0C6-7A74-423B-B214-F9BD0608FBC9}" destId="{557FEAB3-2179-40A5-B582-5BD8A3BC7F05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FEAB3-2179-40A5-B582-5BD8A3BC7F05}">
      <dsp:nvSpPr>
        <dsp:cNvPr id="0" name=""/>
        <dsp:cNvSpPr/>
      </dsp:nvSpPr>
      <dsp:spPr>
        <a:xfrm>
          <a:off x="303573" y="274376"/>
          <a:ext cx="1903266" cy="1903266"/>
        </a:xfrm>
        <a:prstGeom prst="blockArc">
          <a:avLst>
            <a:gd name="adj1" fmla="val 12600000"/>
            <a:gd name="adj2" fmla="val 16200000"/>
            <a:gd name="adj3" fmla="val 446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38959-030A-4A2D-9848-968FED0A3E5C}">
      <dsp:nvSpPr>
        <dsp:cNvPr id="0" name=""/>
        <dsp:cNvSpPr/>
      </dsp:nvSpPr>
      <dsp:spPr>
        <a:xfrm>
          <a:off x="303573" y="274376"/>
          <a:ext cx="1903266" cy="1903266"/>
        </a:xfrm>
        <a:prstGeom prst="blockArc">
          <a:avLst>
            <a:gd name="adj1" fmla="val 9000000"/>
            <a:gd name="adj2" fmla="val 12600000"/>
            <a:gd name="adj3" fmla="val 446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FC91E-9421-4F3A-A175-F9CD06379E31}">
      <dsp:nvSpPr>
        <dsp:cNvPr id="0" name=""/>
        <dsp:cNvSpPr/>
      </dsp:nvSpPr>
      <dsp:spPr>
        <a:xfrm>
          <a:off x="303573" y="274376"/>
          <a:ext cx="1903266" cy="1903266"/>
        </a:xfrm>
        <a:prstGeom prst="blockArc">
          <a:avLst>
            <a:gd name="adj1" fmla="val 5400000"/>
            <a:gd name="adj2" fmla="val 9000000"/>
            <a:gd name="adj3" fmla="val 446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CCB51-C59E-4C52-AC08-F66B872CCBD5}">
      <dsp:nvSpPr>
        <dsp:cNvPr id="0" name=""/>
        <dsp:cNvSpPr/>
      </dsp:nvSpPr>
      <dsp:spPr>
        <a:xfrm>
          <a:off x="303573" y="274376"/>
          <a:ext cx="1903266" cy="1903266"/>
        </a:xfrm>
        <a:prstGeom prst="blockArc">
          <a:avLst>
            <a:gd name="adj1" fmla="val 1800000"/>
            <a:gd name="adj2" fmla="val 5400000"/>
            <a:gd name="adj3" fmla="val 446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827C2-0337-4FB5-B0C6-97F4D94CFAE2}">
      <dsp:nvSpPr>
        <dsp:cNvPr id="0" name=""/>
        <dsp:cNvSpPr/>
      </dsp:nvSpPr>
      <dsp:spPr>
        <a:xfrm>
          <a:off x="303573" y="274376"/>
          <a:ext cx="1903266" cy="1903266"/>
        </a:xfrm>
        <a:prstGeom prst="blockArc">
          <a:avLst>
            <a:gd name="adj1" fmla="val 19800000"/>
            <a:gd name="adj2" fmla="val 1800000"/>
            <a:gd name="adj3" fmla="val 446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DE0A0-155E-4600-8A2E-1B262E9DE862}">
      <dsp:nvSpPr>
        <dsp:cNvPr id="0" name=""/>
        <dsp:cNvSpPr/>
      </dsp:nvSpPr>
      <dsp:spPr>
        <a:xfrm>
          <a:off x="303573" y="274376"/>
          <a:ext cx="1903266" cy="1903266"/>
        </a:xfrm>
        <a:prstGeom prst="blockArc">
          <a:avLst>
            <a:gd name="adj1" fmla="val 16200000"/>
            <a:gd name="adj2" fmla="val 19800000"/>
            <a:gd name="adj3" fmla="val 446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AD787-CD18-4384-9C47-68A6E23DAD13}">
      <dsp:nvSpPr>
        <dsp:cNvPr id="0" name=""/>
        <dsp:cNvSpPr/>
      </dsp:nvSpPr>
      <dsp:spPr>
        <a:xfrm>
          <a:off x="738837" y="804338"/>
          <a:ext cx="1032739" cy="843342"/>
        </a:xfrm>
        <a:prstGeom prst="ellipse">
          <a:avLst/>
        </a:prstGeom>
        <a:solidFill>
          <a:srgbClr val="4472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>
              <a:ln/>
            </a:rPr>
            <a:t>OEM</a:t>
          </a:r>
          <a:endParaRPr lang="cs-CZ" sz="1000" b="1" kern="1200" dirty="0">
            <a:ln/>
          </a:endParaRPr>
        </a:p>
      </dsp:txBody>
      <dsp:txXfrm>
        <a:off x="890078" y="927843"/>
        <a:ext cx="730257" cy="596332"/>
      </dsp:txXfrm>
    </dsp:sp>
    <dsp:sp modelId="{700C18A3-65DC-44B6-9BA4-88B86842FA9C}">
      <dsp:nvSpPr>
        <dsp:cNvPr id="0" name=""/>
        <dsp:cNvSpPr/>
      </dsp:nvSpPr>
      <dsp:spPr>
        <a:xfrm>
          <a:off x="960037" y="458"/>
          <a:ext cx="590339" cy="590339"/>
        </a:xfrm>
        <a:prstGeom prst="ellipse">
          <a:avLst/>
        </a:prstGeom>
        <a:solidFill>
          <a:srgbClr val="C5E0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>
              <a:ln/>
              <a:solidFill>
                <a:schemeClr val="tx1"/>
              </a:solidFill>
            </a:rPr>
            <a:t>TIER 1</a:t>
          </a:r>
        </a:p>
      </dsp:txBody>
      <dsp:txXfrm>
        <a:off x="1046490" y="86911"/>
        <a:ext cx="417433" cy="417433"/>
      </dsp:txXfrm>
    </dsp:sp>
    <dsp:sp modelId="{25AAEE12-3DDA-4669-9C60-DB2002E74606}">
      <dsp:nvSpPr>
        <dsp:cNvPr id="0" name=""/>
        <dsp:cNvSpPr/>
      </dsp:nvSpPr>
      <dsp:spPr>
        <a:xfrm>
          <a:off x="1765771" y="465649"/>
          <a:ext cx="590339" cy="590339"/>
        </a:xfrm>
        <a:prstGeom prst="ellipse">
          <a:avLst/>
        </a:prstGeom>
        <a:solidFill>
          <a:srgbClr val="FFE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>
              <a:ln/>
              <a:solidFill>
                <a:schemeClr val="tx1"/>
              </a:solidFill>
            </a:rPr>
            <a:t>TIER 2</a:t>
          </a:r>
        </a:p>
      </dsp:txBody>
      <dsp:txXfrm>
        <a:off x="1852224" y="552102"/>
        <a:ext cx="417433" cy="417433"/>
      </dsp:txXfrm>
    </dsp:sp>
    <dsp:sp modelId="{8208143A-7B3B-4191-BA12-30CC8230FCC6}">
      <dsp:nvSpPr>
        <dsp:cNvPr id="0" name=""/>
        <dsp:cNvSpPr/>
      </dsp:nvSpPr>
      <dsp:spPr>
        <a:xfrm>
          <a:off x="1765771" y="1396030"/>
          <a:ext cx="590339" cy="590339"/>
        </a:xfrm>
        <a:prstGeom prst="ellipse">
          <a:avLst/>
        </a:prstGeom>
        <a:solidFill>
          <a:srgbClr val="C5E0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>
              <a:ln/>
              <a:solidFill>
                <a:schemeClr val="tx1"/>
              </a:solidFill>
            </a:rPr>
            <a:t>TIER 3</a:t>
          </a:r>
        </a:p>
      </dsp:txBody>
      <dsp:txXfrm>
        <a:off x="1852224" y="1482483"/>
        <a:ext cx="417433" cy="417433"/>
      </dsp:txXfrm>
    </dsp:sp>
    <dsp:sp modelId="{727EB98A-B6E0-4460-8F31-0762B97CB33A}">
      <dsp:nvSpPr>
        <dsp:cNvPr id="0" name=""/>
        <dsp:cNvSpPr/>
      </dsp:nvSpPr>
      <dsp:spPr>
        <a:xfrm>
          <a:off x="960037" y="1861221"/>
          <a:ext cx="590339" cy="590339"/>
        </a:xfrm>
        <a:prstGeom prst="ellipse">
          <a:avLst/>
        </a:prstGeom>
        <a:solidFill>
          <a:srgbClr val="FFE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>
              <a:ln/>
              <a:solidFill>
                <a:schemeClr val="tx1"/>
              </a:solidFill>
            </a:rPr>
            <a:t>TECH</a:t>
          </a:r>
        </a:p>
      </dsp:txBody>
      <dsp:txXfrm>
        <a:off x="1046490" y="1947674"/>
        <a:ext cx="417433" cy="417433"/>
      </dsp:txXfrm>
    </dsp:sp>
    <dsp:sp modelId="{66DF3113-AFF6-4F8C-9F2A-F8466625C667}">
      <dsp:nvSpPr>
        <dsp:cNvPr id="0" name=""/>
        <dsp:cNvSpPr/>
      </dsp:nvSpPr>
      <dsp:spPr>
        <a:xfrm>
          <a:off x="154303" y="1396030"/>
          <a:ext cx="590339" cy="590339"/>
        </a:xfrm>
        <a:prstGeom prst="ellipse">
          <a:avLst/>
        </a:prstGeom>
        <a:solidFill>
          <a:srgbClr val="C5E0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>
              <a:ln/>
              <a:solidFill>
                <a:schemeClr val="tx1"/>
              </a:solidFill>
            </a:rPr>
            <a:t>R</a:t>
          </a:r>
          <a:r>
            <a:rPr lang="cs-CZ" sz="1000" b="1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&amp;D</a:t>
          </a:r>
          <a:endParaRPr lang="cs-CZ" sz="1000" b="1" kern="1200" dirty="0">
            <a:ln/>
            <a:solidFill>
              <a:schemeClr val="tx1"/>
            </a:solidFill>
          </a:endParaRPr>
        </a:p>
      </dsp:txBody>
      <dsp:txXfrm>
        <a:off x="240756" y="1482483"/>
        <a:ext cx="417433" cy="417433"/>
      </dsp:txXfrm>
    </dsp:sp>
    <dsp:sp modelId="{2E9A56A8-1EAF-44B1-820E-D61D35092315}">
      <dsp:nvSpPr>
        <dsp:cNvPr id="0" name=""/>
        <dsp:cNvSpPr/>
      </dsp:nvSpPr>
      <dsp:spPr>
        <a:xfrm>
          <a:off x="154303" y="465649"/>
          <a:ext cx="590339" cy="590339"/>
        </a:xfrm>
        <a:prstGeom prst="ellipse">
          <a:avLst/>
        </a:prstGeom>
        <a:solidFill>
          <a:srgbClr val="DEEBF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>
              <a:ln/>
              <a:solidFill>
                <a:schemeClr val="tx1"/>
              </a:solidFill>
            </a:rPr>
            <a:t>EDU</a:t>
          </a:r>
        </a:p>
      </dsp:txBody>
      <dsp:txXfrm>
        <a:off x="240756" y="552102"/>
        <a:ext cx="417433" cy="417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628841A-D65C-4CBF-BDC1-B9F2C9A2724E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256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FF7C3F-6029-4060-B57C-D791AE7C9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3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F7C3F-6029-4060-B57C-D791AE7C90F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98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F7C3F-6029-4060-B57C-D791AE7C90F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61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F7C3F-6029-4060-B57C-D791AE7C90F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81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F7C3F-6029-4060-B57C-D791AE7C90F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7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8C161-A27D-48B5-B998-DAB2738F4F43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AE12F-2E36-43B8-9791-624CB0B3D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C8F98-65FD-4E3B-A48E-FD0AC5B09CE9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131E-EBBD-4ED3-BD48-5A54CA494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9E750-CC70-4462-B0AA-36CBFF6C3731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8FC15-AC0F-478B-BE86-9E7311861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BFFA-6BFF-479A-A484-4B09B8B3B1CD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3032F-65CD-4969-805C-07935F929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FF681-6DB4-4A76-B6AD-12FA76884021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651F-5135-4D80-A7EF-F54B592F5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B3124-B7CA-4008-9D28-8A2A26FC54A8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ED0BC-D9D1-4783-96DE-85B0EAC7B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B23A-24E1-43BA-AE0E-493C9E79CC66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7CEA-4D56-47ED-B541-0A963CCC0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BDE44-85B6-42D8-AB03-6DA06315C2B5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F9DCF-300B-4D7F-A60B-7BEA65664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C1AC4-51D2-4FC4-AAF9-858ACAE25154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3DE1-6DD9-49CB-B611-2263F9F6F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45786-772F-4EB6-BD60-7DB793B192D3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98690-E70F-4779-B925-FF6F75B5B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0382-E3A7-42AE-9F6D-75425C470145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14C97-6E2F-4E01-8B98-1A6E92BAB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81CBAC-D087-473A-9B20-61A4A4AD38B8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BC2D48-7D3C-4D49-9E9F-447987EB9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32138" y="4677966"/>
            <a:ext cx="6011862" cy="465534"/>
          </a:xfrm>
          <a:prstGeom prst="rect">
            <a:avLst/>
          </a:prstGeom>
          <a:ln w="19050">
            <a:noFill/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o-RO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0825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71550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92275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411413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132138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851275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572000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92725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11863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732588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451725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172450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893175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0" y="141685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0" y="681038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0" y="1221581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0" y="1762125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0" y="2301479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0" y="2842022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0" y="3381375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0" y="3921919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0" y="4462463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0" y="5001816"/>
            <a:ext cx="3132138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8" name="TextBox 55"/>
          <p:cNvSpPr txBox="1">
            <a:spLocks noChangeArrowheads="1"/>
          </p:cNvSpPr>
          <p:nvPr/>
        </p:nvSpPr>
        <p:spPr bwMode="auto">
          <a:xfrm>
            <a:off x="-7620" y="71177"/>
            <a:ext cx="7246620" cy="1460785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600" b="1" dirty="0" smtClean="0"/>
              <a:t>PROGRAMUL DE SUPORT PENTRU FURNIZORII LOCALI</a:t>
            </a:r>
            <a:r>
              <a:rPr lang="ro-RO" sz="2600" b="1" dirty="0" smtClean="0"/>
              <a:t> ÎN SECTORUL AUTOMOTIV</a:t>
            </a:r>
            <a:endParaRPr lang="ru-RU" sz="2600" b="1" dirty="0"/>
          </a:p>
        </p:txBody>
      </p:sp>
      <p:pic>
        <p:nvPicPr>
          <p:cNvPr id="31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9337"/>
            <a:ext cx="8588375" cy="3111103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793" y="16516"/>
            <a:ext cx="2161280" cy="664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9065" y="4735350"/>
            <a:ext cx="599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solidFill>
                  <a:schemeClr val="bg1"/>
                </a:solidFill>
              </a:rPr>
              <a:t>Ion TORNEA, director executiv APIP</a:t>
            </a:r>
            <a:endParaRPr lang="ro-R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51726" y="4677966"/>
            <a:ext cx="1692275" cy="465534"/>
          </a:xfrm>
          <a:prstGeom prst="rect">
            <a:avLst/>
          </a:prstGeom>
          <a:ln w="190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0"/>
            <a:ext cx="1690689" cy="465535"/>
          </a:xfrm>
          <a:prstGeom prst="rect">
            <a:avLst/>
          </a:prstGeom>
          <a:ln w="190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0825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71550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92275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411413" y="0"/>
            <a:ext cx="347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131840" y="0"/>
            <a:ext cx="298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851275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92725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11863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732588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451725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172450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893175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690690" y="141480"/>
            <a:ext cx="7453311" cy="20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0" y="681038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0" y="1221581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0" y="1762125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0" y="2301479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0" y="2842022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0" y="3381375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0" y="3921919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0" y="4462463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" y="5001816"/>
            <a:ext cx="7451725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52128" y="1916745"/>
            <a:ext cx="720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 smtClean="0">
                <a:solidFill>
                  <a:srgbClr val="3366FF"/>
                </a:solidFill>
              </a:rPr>
              <a:t>Mulțumesc pentru atenție!</a:t>
            </a:r>
            <a:endParaRPr lang="ro-RO" sz="3600" b="1" dirty="0">
              <a:solidFill>
                <a:srgbClr val="3366FF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875" y="16516"/>
            <a:ext cx="228619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51726" y="4677966"/>
            <a:ext cx="1692275" cy="465534"/>
          </a:xfrm>
          <a:prstGeom prst="rect">
            <a:avLst/>
          </a:prstGeom>
          <a:ln w="190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0"/>
            <a:ext cx="1690689" cy="465535"/>
          </a:xfrm>
          <a:prstGeom prst="rect">
            <a:avLst/>
          </a:prstGeom>
          <a:ln w="190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0825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71550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92275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411413" y="0"/>
            <a:ext cx="347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131840" y="0"/>
            <a:ext cx="298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851275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92725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19800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732588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451725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172450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893175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690690" y="141480"/>
            <a:ext cx="7453311" cy="20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0" y="681038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0" y="1221581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0" y="1762125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0" y="2301479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0" y="2842022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0" y="3381375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0" y="3921919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0" y="4476750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" y="5001816"/>
            <a:ext cx="7451725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5" name="TextBox 28"/>
          <p:cNvSpPr txBox="1">
            <a:spLocks noChangeArrowheads="1"/>
          </p:cNvSpPr>
          <p:nvPr/>
        </p:nvSpPr>
        <p:spPr bwMode="auto">
          <a:xfrm>
            <a:off x="125892" y="1282810"/>
            <a:ext cx="54102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buAutoNum type="romanUcPeriod"/>
            </a:pPr>
            <a:r>
              <a:rPr lang="ro-RO" sz="2500" dirty="0" smtClean="0"/>
              <a:t>Ce reprezintă PSFL?</a:t>
            </a:r>
          </a:p>
          <a:p>
            <a:endParaRPr lang="en-US" sz="2500" dirty="0" smtClean="0"/>
          </a:p>
          <a:p>
            <a:pPr>
              <a:tabLst>
                <a:tab pos="355600" algn="l"/>
              </a:tabLst>
            </a:pPr>
            <a:r>
              <a:rPr lang="en-US" sz="2500" dirty="0" smtClean="0"/>
              <a:t>II.  </a:t>
            </a:r>
            <a:r>
              <a:rPr lang="ro-RO" sz="2500" dirty="0" smtClean="0"/>
              <a:t>Argumentarea Programului</a:t>
            </a:r>
          </a:p>
          <a:p>
            <a:pPr>
              <a:tabLst>
                <a:tab pos="355600" algn="l"/>
              </a:tabLst>
            </a:pPr>
            <a:endParaRPr lang="ro-RO" sz="2500" dirty="0" smtClean="0"/>
          </a:p>
          <a:p>
            <a:pPr>
              <a:tabLst>
                <a:tab pos="449263" algn="l"/>
              </a:tabLst>
            </a:pPr>
            <a:r>
              <a:rPr lang="ro-RO" sz="2500" dirty="0" smtClean="0"/>
              <a:t>III. Obiectivele și activitățile PSFL</a:t>
            </a:r>
          </a:p>
          <a:p>
            <a:pPr>
              <a:tabLst>
                <a:tab pos="355600" algn="l"/>
              </a:tabLst>
            </a:pPr>
            <a:endParaRPr lang="en-US" sz="2500" dirty="0" smtClean="0"/>
          </a:p>
          <a:p>
            <a:pPr>
              <a:tabLst>
                <a:tab pos="355600" algn="l"/>
              </a:tabLst>
            </a:pPr>
            <a:r>
              <a:rPr lang="en-US" sz="2500" dirty="0" smtClean="0"/>
              <a:t>IV.</a:t>
            </a:r>
            <a:r>
              <a:rPr lang="ro-RO" sz="2500" dirty="0" smtClean="0"/>
              <a:t> Beneficiile </a:t>
            </a:r>
            <a:r>
              <a:rPr lang="ro-RO" sz="2500" dirty="0"/>
              <a:t>pentru </a:t>
            </a:r>
            <a:r>
              <a:rPr lang="ro-RO" sz="2500" dirty="0" smtClean="0"/>
              <a:t>participanți</a:t>
            </a:r>
            <a:endParaRPr lang="en-US" sz="25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841" y="15927"/>
            <a:ext cx="2285159" cy="667575"/>
          </a:xfrm>
          <a:prstGeom prst="rect">
            <a:avLst/>
          </a:prstGeom>
        </p:spPr>
      </p:pic>
      <p:pic>
        <p:nvPicPr>
          <p:cNvPr id="29" name="Imagin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355" y="1235869"/>
            <a:ext cx="3849388" cy="2718537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7304" y="15927"/>
            <a:ext cx="4914059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o-RO" sz="2400" b="1" dirty="0" smtClean="0"/>
              <a:t>Programul </a:t>
            </a:r>
            <a:r>
              <a:rPr lang="ro-RO" sz="2400" b="1" dirty="0"/>
              <a:t>de Suport pentru Furnizorii Locali </a:t>
            </a:r>
            <a:r>
              <a:rPr lang="ro-RO" sz="2400" b="1" dirty="0" smtClean="0"/>
              <a:t>(PSFL)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51726" y="4677966"/>
            <a:ext cx="1692275" cy="465534"/>
          </a:xfrm>
          <a:prstGeom prst="rect">
            <a:avLst/>
          </a:prstGeom>
          <a:ln w="190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0"/>
            <a:ext cx="1690689" cy="465535"/>
          </a:xfrm>
          <a:prstGeom prst="rect">
            <a:avLst/>
          </a:prstGeom>
          <a:ln w="190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0825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71550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92275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438400" y="-16735"/>
            <a:ext cx="347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131840" y="0"/>
            <a:ext cx="298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851275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92725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11863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732588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451725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172450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839200" y="-16735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690690" y="141480"/>
            <a:ext cx="7453311" cy="20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0" y="681038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0" y="1221581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0" y="1762125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0" y="2301479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0" y="2842022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76200" y="3369105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0" y="3921919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0" y="4462463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" y="5001816"/>
            <a:ext cx="7451725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658264" y="133452"/>
            <a:ext cx="5392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I</a:t>
            </a:r>
            <a:r>
              <a:rPr lang="ro-RO" sz="2400" b="1" dirty="0" smtClean="0">
                <a:solidFill>
                  <a:prstClr val="black"/>
                </a:solidFill>
              </a:rPr>
              <a:t>. Ce reprezintă PSFL</a:t>
            </a:r>
            <a:r>
              <a:rPr lang="en-US" sz="2400" b="1" dirty="0" smtClean="0">
                <a:solidFill>
                  <a:prstClr val="black"/>
                </a:solidFill>
              </a:rPr>
              <a:t>?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0"/>
            <a:ext cx="2348678" cy="704463"/>
          </a:xfrm>
          <a:prstGeom prst="rect">
            <a:avLst/>
          </a:prstGeom>
        </p:spPr>
      </p:pic>
      <p:grpSp>
        <p:nvGrpSpPr>
          <p:cNvPr id="55" name="Полотно 11481"/>
          <p:cNvGrpSpPr/>
          <p:nvPr/>
        </p:nvGrpSpPr>
        <p:grpSpPr>
          <a:xfrm>
            <a:off x="76200" y="889822"/>
            <a:ext cx="8991600" cy="3788144"/>
            <a:chOff x="0" y="0"/>
            <a:chExt cx="6117590" cy="198247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0" y="0"/>
              <a:ext cx="6117590" cy="1982470"/>
            </a:xfrm>
            <a:prstGeom prst="rect">
              <a:avLst/>
            </a:prstGeom>
            <a:noFill/>
          </p:spPr>
        </p:sp>
        <p:grpSp>
          <p:nvGrpSpPr>
            <p:cNvPr id="58" name="Group 206"/>
            <p:cNvGrpSpPr>
              <a:grpSpLocks/>
            </p:cNvGrpSpPr>
            <p:nvPr/>
          </p:nvGrpSpPr>
          <p:grpSpPr bwMode="auto">
            <a:xfrm>
              <a:off x="15802" y="15801"/>
              <a:ext cx="5716346" cy="1950720"/>
              <a:chOff x="25" y="25"/>
              <a:chExt cx="9001" cy="3072"/>
            </a:xfrm>
          </p:grpSpPr>
          <p:sp>
            <p:nvSpPr>
              <p:cNvPr id="98" name="Rectangle 6"/>
              <p:cNvSpPr>
                <a:spLocks noChangeArrowheads="1"/>
              </p:cNvSpPr>
              <p:nvPr/>
            </p:nvSpPr>
            <p:spPr bwMode="auto">
              <a:xfrm>
                <a:off x="1404" y="1541"/>
                <a:ext cx="291" cy="12"/>
              </a:xfrm>
              <a:prstGeom prst="rect">
                <a:avLst/>
              </a:prstGeom>
              <a:solidFill>
                <a:srgbClr val="073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9" name="Freeform 7"/>
              <p:cNvSpPr>
                <a:spLocks/>
              </p:cNvSpPr>
              <p:nvPr/>
            </p:nvSpPr>
            <p:spPr bwMode="auto">
              <a:xfrm>
                <a:off x="815" y="619"/>
                <a:ext cx="7667" cy="659"/>
              </a:xfrm>
              <a:custGeom>
                <a:avLst/>
                <a:gdLst>
                  <a:gd name="T0" fmla="*/ 7667 w 7667"/>
                  <a:gd name="T1" fmla="*/ 0 h 659"/>
                  <a:gd name="T2" fmla="*/ 0 w 7667"/>
                  <a:gd name="T3" fmla="*/ 0 h 659"/>
                  <a:gd name="T4" fmla="*/ 0 w 7667"/>
                  <a:gd name="T5" fmla="*/ 590 h 659"/>
                  <a:gd name="T6" fmla="*/ 16 w 7667"/>
                  <a:gd name="T7" fmla="*/ 590 h 659"/>
                  <a:gd name="T8" fmla="*/ 16 w 7667"/>
                  <a:gd name="T9" fmla="*/ 12 h 659"/>
                  <a:gd name="T10" fmla="*/ 7651 w 7667"/>
                  <a:gd name="T11" fmla="*/ 12 h 659"/>
                  <a:gd name="T12" fmla="*/ 7651 w 7667"/>
                  <a:gd name="T13" fmla="*/ 659 h 659"/>
                  <a:gd name="T14" fmla="*/ 7667 w 7667"/>
                  <a:gd name="T15" fmla="*/ 659 h 659"/>
                  <a:gd name="T16" fmla="*/ 7667 w 7667"/>
                  <a:gd name="T17" fmla="*/ 0 h 6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67" h="659">
                    <a:moveTo>
                      <a:pt x="7667" y="0"/>
                    </a:moveTo>
                    <a:lnTo>
                      <a:pt x="0" y="0"/>
                    </a:lnTo>
                    <a:lnTo>
                      <a:pt x="0" y="590"/>
                    </a:lnTo>
                    <a:lnTo>
                      <a:pt x="16" y="590"/>
                    </a:lnTo>
                    <a:lnTo>
                      <a:pt x="16" y="12"/>
                    </a:lnTo>
                    <a:lnTo>
                      <a:pt x="7651" y="12"/>
                    </a:lnTo>
                    <a:lnTo>
                      <a:pt x="7651" y="659"/>
                    </a:lnTo>
                    <a:lnTo>
                      <a:pt x="7667" y="659"/>
                    </a:lnTo>
                    <a:lnTo>
                      <a:pt x="7667" y="0"/>
                    </a:lnTo>
                    <a:close/>
                  </a:path>
                </a:pathLst>
              </a:custGeom>
              <a:solidFill>
                <a:srgbClr val="073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0" name="Rectangle 8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9001" cy="3072"/>
              </a:xfrm>
              <a:prstGeom prst="rect">
                <a:avLst/>
              </a:prstGeom>
              <a:noFill/>
              <a:ln w="16">
                <a:solidFill>
                  <a:srgbClr val="07326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1" name="Rectangle 9"/>
              <p:cNvSpPr>
                <a:spLocks noChangeArrowheads="1"/>
              </p:cNvSpPr>
              <p:nvPr/>
            </p:nvSpPr>
            <p:spPr bwMode="auto">
              <a:xfrm>
                <a:off x="2705" y="86"/>
                <a:ext cx="434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o-RO" sz="1600" b="1" dirty="0">
                    <a:solidFill>
                      <a:srgbClr val="0732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Program de suport pentru furnizorii locali</a:t>
                </a:r>
                <a:endParaRPr lang="en-US" sz="1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Rectangle 10"/>
              <p:cNvSpPr>
                <a:spLocks noChangeArrowheads="1"/>
              </p:cNvSpPr>
              <p:nvPr/>
            </p:nvSpPr>
            <p:spPr bwMode="auto">
              <a:xfrm>
                <a:off x="2991" y="1299"/>
                <a:ext cx="894" cy="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o-RO" sz="1100" b="1" dirty="0">
                    <a:solidFill>
                      <a:srgbClr val="1F1A1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Prima evaluare a companiilor</a:t>
                </a:r>
                <a:endParaRPr lang="en-US" sz="11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Rectangle 13"/>
              <p:cNvSpPr>
                <a:spLocks noChangeArrowheads="1"/>
              </p:cNvSpPr>
              <p:nvPr/>
            </p:nvSpPr>
            <p:spPr bwMode="auto">
              <a:xfrm>
                <a:off x="1699" y="1418"/>
                <a:ext cx="937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o-RO" sz="1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Selectarea</a:t>
                </a:r>
                <a:r>
                  <a:rPr lang="ro-RO" sz="7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o-RO" sz="1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companiilor</a:t>
                </a:r>
                <a:endParaRPr lang="en-US" sz="11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Rectangle 18"/>
              <p:cNvSpPr>
                <a:spLocks noChangeArrowheads="1"/>
              </p:cNvSpPr>
              <p:nvPr/>
            </p:nvSpPr>
            <p:spPr bwMode="auto">
              <a:xfrm>
                <a:off x="6722" y="1360"/>
                <a:ext cx="937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o-RO" sz="1100" b="1" dirty="0">
                    <a:solidFill>
                      <a:srgbClr val="1F1A1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Plan de Acțiuni detaliat</a:t>
                </a:r>
                <a:endParaRPr lang="en-US" sz="11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Rectangle 20"/>
              <p:cNvSpPr>
                <a:spLocks noChangeArrowheads="1"/>
              </p:cNvSpPr>
              <p:nvPr/>
            </p:nvSpPr>
            <p:spPr bwMode="auto">
              <a:xfrm>
                <a:off x="7983" y="1360"/>
                <a:ext cx="933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o-RO" sz="1100" b="1" dirty="0">
                    <a:solidFill>
                      <a:srgbClr val="1F1A1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Oportunități de afaceri</a:t>
                </a:r>
                <a:endParaRPr lang="en-US" sz="11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Rectangle 22"/>
              <p:cNvSpPr>
                <a:spLocks noChangeArrowheads="1"/>
              </p:cNvSpPr>
              <p:nvPr/>
            </p:nvSpPr>
            <p:spPr bwMode="auto">
              <a:xfrm>
                <a:off x="594" y="2016"/>
                <a:ext cx="20" cy="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7" name="Rectangle 23"/>
              <p:cNvSpPr>
                <a:spLocks noChangeArrowheads="1"/>
              </p:cNvSpPr>
              <p:nvPr/>
            </p:nvSpPr>
            <p:spPr bwMode="auto">
              <a:xfrm>
                <a:off x="610" y="2016"/>
                <a:ext cx="20" cy="74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8" name="Rectangle 24"/>
              <p:cNvSpPr>
                <a:spLocks noChangeArrowheads="1"/>
              </p:cNvSpPr>
              <p:nvPr/>
            </p:nvSpPr>
            <p:spPr bwMode="auto">
              <a:xfrm>
                <a:off x="630" y="2016"/>
                <a:ext cx="21" cy="74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9" name="Rectangle 25"/>
              <p:cNvSpPr>
                <a:spLocks noChangeArrowheads="1"/>
              </p:cNvSpPr>
              <p:nvPr/>
            </p:nvSpPr>
            <p:spPr bwMode="auto">
              <a:xfrm>
                <a:off x="647" y="2016"/>
                <a:ext cx="20" cy="74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0" name="Rectangle 26"/>
              <p:cNvSpPr>
                <a:spLocks noChangeArrowheads="1"/>
              </p:cNvSpPr>
              <p:nvPr/>
            </p:nvSpPr>
            <p:spPr bwMode="auto">
              <a:xfrm>
                <a:off x="663" y="2016"/>
                <a:ext cx="21" cy="74"/>
              </a:xfrm>
              <a:prstGeom prst="rect">
                <a:avLst/>
              </a:prstGeom>
              <a:solidFill>
                <a:srgbClr val="EEE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1" name="Rectangle 27"/>
              <p:cNvSpPr>
                <a:spLocks noChangeArrowheads="1"/>
              </p:cNvSpPr>
              <p:nvPr/>
            </p:nvSpPr>
            <p:spPr bwMode="auto">
              <a:xfrm>
                <a:off x="680" y="2016"/>
                <a:ext cx="20" cy="74"/>
              </a:xfrm>
              <a:prstGeom prst="rect">
                <a:avLst/>
              </a:prstGeom>
              <a:solidFill>
                <a:srgbClr val="E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2" name="Rectangle 28"/>
              <p:cNvSpPr>
                <a:spLocks noChangeArrowheads="1"/>
              </p:cNvSpPr>
              <p:nvPr/>
            </p:nvSpPr>
            <p:spPr bwMode="auto">
              <a:xfrm>
                <a:off x="696" y="2016"/>
                <a:ext cx="24" cy="74"/>
              </a:xfrm>
              <a:prstGeom prst="rect">
                <a:avLst/>
              </a:prstGeom>
              <a:solidFill>
                <a:srgbClr val="E2E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3" name="Rectangle 29"/>
              <p:cNvSpPr>
                <a:spLocks noChangeArrowheads="1"/>
              </p:cNvSpPr>
              <p:nvPr/>
            </p:nvSpPr>
            <p:spPr bwMode="auto">
              <a:xfrm>
                <a:off x="716" y="2016"/>
                <a:ext cx="21" cy="74"/>
              </a:xfrm>
              <a:prstGeom prst="rect">
                <a:avLst/>
              </a:prstGeom>
              <a:solidFill>
                <a:srgbClr val="DCD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4" name="Rectangle 30"/>
              <p:cNvSpPr>
                <a:spLocks noChangeArrowheads="1"/>
              </p:cNvSpPr>
              <p:nvPr/>
            </p:nvSpPr>
            <p:spPr bwMode="auto">
              <a:xfrm>
                <a:off x="733" y="2016"/>
                <a:ext cx="20" cy="74"/>
              </a:xfrm>
              <a:prstGeom prst="rect">
                <a:avLst/>
              </a:prstGeom>
              <a:solidFill>
                <a:srgbClr val="D7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5" name="Rectangle 31"/>
              <p:cNvSpPr>
                <a:spLocks noChangeArrowheads="1"/>
              </p:cNvSpPr>
              <p:nvPr/>
            </p:nvSpPr>
            <p:spPr bwMode="auto">
              <a:xfrm>
                <a:off x="749" y="2016"/>
                <a:ext cx="21" cy="74"/>
              </a:xfrm>
              <a:prstGeom prst="rect">
                <a:avLst/>
              </a:prstGeom>
              <a:solidFill>
                <a:srgbClr val="D2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6" name="Rectangle 32"/>
              <p:cNvSpPr>
                <a:spLocks noChangeArrowheads="1"/>
              </p:cNvSpPr>
              <p:nvPr/>
            </p:nvSpPr>
            <p:spPr bwMode="auto">
              <a:xfrm>
                <a:off x="766" y="2016"/>
                <a:ext cx="24" cy="74"/>
              </a:xfrm>
              <a:prstGeom prst="rect">
                <a:avLst/>
              </a:prstGeom>
              <a:solidFill>
                <a:srgbClr val="CDC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7" name="Rectangle 33"/>
              <p:cNvSpPr>
                <a:spLocks noChangeArrowheads="1"/>
              </p:cNvSpPr>
              <p:nvPr/>
            </p:nvSpPr>
            <p:spPr bwMode="auto">
              <a:xfrm>
                <a:off x="786" y="2016"/>
                <a:ext cx="16" cy="74"/>
              </a:xfrm>
              <a:prstGeom prst="rect">
                <a:avLst/>
              </a:prstGeom>
              <a:solidFill>
                <a:srgbClr val="C6C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8" name="Rectangle 34"/>
              <p:cNvSpPr>
                <a:spLocks noChangeArrowheads="1"/>
              </p:cNvSpPr>
              <p:nvPr/>
            </p:nvSpPr>
            <p:spPr bwMode="auto">
              <a:xfrm>
                <a:off x="802" y="2016"/>
                <a:ext cx="21" cy="74"/>
              </a:xfrm>
              <a:prstGeom prst="rect">
                <a:avLst/>
              </a:prstGeom>
              <a:solidFill>
                <a:srgbClr val="C1C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9" name="Rectangle 35"/>
              <p:cNvSpPr>
                <a:spLocks noChangeArrowheads="1"/>
              </p:cNvSpPr>
              <p:nvPr/>
            </p:nvSpPr>
            <p:spPr bwMode="auto">
              <a:xfrm>
                <a:off x="819" y="2016"/>
                <a:ext cx="24" cy="74"/>
              </a:xfrm>
              <a:prstGeom prst="rect">
                <a:avLst/>
              </a:prstGeom>
              <a:solidFill>
                <a:srgbClr val="BCB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Rectangle 36"/>
              <p:cNvSpPr>
                <a:spLocks noChangeArrowheads="1"/>
              </p:cNvSpPr>
              <p:nvPr/>
            </p:nvSpPr>
            <p:spPr bwMode="auto">
              <a:xfrm>
                <a:off x="835" y="2016"/>
                <a:ext cx="25" cy="74"/>
              </a:xfrm>
              <a:prstGeom prst="rect">
                <a:avLst/>
              </a:prstGeom>
              <a:solidFill>
                <a:srgbClr val="B7B8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1" name="Rectangle 37"/>
              <p:cNvSpPr>
                <a:spLocks noChangeArrowheads="1"/>
              </p:cNvSpPr>
              <p:nvPr/>
            </p:nvSpPr>
            <p:spPr bwMode="auto">
              <a:xfrm>
                <a:off x="856" y="2016"/>
                <a:ext cx="20" cy="74"/>
              </a:xfrm>
              <a:prstGeom prst="rect">
                <a:avLst/>
              </a:prstGeom>
              <a:solidFill>
                <a:srgbClr val="B2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2" name="Rectangle 38"/>
              <p:cNvSpPr>
                <a:spLocks noChangeArrowheads="1"/>
              </p:cNvSpPr>
              <p:nvPr/>
            </p:nvSpPr>
            <p:spPr bwMode="auto">
              <a:xfrm>
                <a:off x="872" y="2016"/>
                <a:ext cx="20" cy="74"/>
              </a:xfrm>
              <a:prstGeom prst="rect">
                <a:avLst/>
              </a:prstGeom>
              <a:solidFill>
                <a:srgbClr val="ADA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3" name="Rectangle 39"/>
              <p:cNvSpPr>
                <a:spLocks noChangeArrowheads="1"/>
              </p:cNvSpPr>
              <p:nvPr/>
            </p:nvSpPr>
            <p:spPr bwMode="auto">
              <a:xfrm>
                <a:off x="888" y="2016"/>
                <a:ext cx="17" cy="74"/>
              </a:xfrm>
              <a:prstGeom prst="rect">
                <a:avLst/>
              </a:prstGeom>
              <a:solidFill>
                <a:srgbClr val="A8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4" name="Rectangle 40"/>
              <p:cNvSpPr>
                <a:spLocks noChangeArrowheads="1"/>
              </p:cNvSpPr>
              <p:nvPr/>
            </p:nvSpPr>
            <p:spPr bwMode="auto">
              <a:xfrm>
                <a:off x="901" y="2016"/>
                <a:ext cx="20" cy="74"/>
              </a:xfrm>
              <a:prstGeom prst="rect">
                <a:avLst/>
              </a:prstGeom>
              <a:solidFill>
                <a:srgbClr val="A2A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5" name="Rectangle 41"/>
              <p:cNvSpPr>
                <a:spLocks noChangeArrowheads="1"/>
              </p:cNvSpPr>
              <p:nvPr/>
            </p:nvSpPr>
            <p:spPr bwMode="auto">
              <a:xfrm>
                <a:off x="917" y="2016"/>
                <a:ext cx="20" cy="74"/>
              </a:xfrm>
              <a:prstGeom prst="rect">
                <a:avLst/>
              </a:prstGeom>
              <a:solidFill>
                <a:srgbClr val="9A9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6" name="Rectangle 42"/>
              <p:cNvSpPr>
                <a:spLocks noChangeArrowheads="1"/>
              </p:cNvSpPr>
              <p:nvPr/>
            </p:nvSpPr>
            <p:spPr bwMode="auto">
              <a:xfrm>
                <a:off x="933" y="2016"/>
                <a:ext cx="21" cy="74"/>
              </a:xfrm>
              <a:prstGeom prst="rect">
                <a:avLst/>
              </a:prstGeom>
              <a:solidFill>
                <a:srgbClr val="9598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7" name="Rectangle 43"/>
              <p:cNvSpPr>
                <a:spLocks noChangeArrowheads="1"/>
              </p:cNvSpPr>
              <p:nvPr/>
            </p:nvSpPr>
            <p:spPr bwMode="auto">
              <a:xfrm>
                <a:off x="950" y="2016"/>
                <a:ext cx="16" cy="74"/>
              </a:xfrm>
              <a:prstGeom prst="rect">
                <a:avLst/>
              </a:prstGeom>
              <a:solidFill>
                <a:srgbClr val="9093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8" name="Rectangle 44"/>
              <p:cNvSpPr>
                <a:spLocks noChangeArrowheads="1"/>
              </p:cNvSpPr>
              <p:nvPr/>
            </p:nvSpPr>
            <p:spPr bwMode="auto">
              <a:xfrm>
                <a:off x="966" y="2016"/>
                <a:ext cx="21" cy="74"/>
              </a:xfrm>
              <a:prstGeom prst="rect">
                <a:avLst/>
              </a:prstGeom>
              <a:solidFill>
                <a:srgbClr val="8B8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9" name="Rectangle 45"/>
              <p:cNvSpPr>
                <a:spLocks noChangeArrowheads="1"/>
              </p:cNvSpPr>
              <p:nvPr/>
            </p:nvSpPr>
            <p:spPr bwMode="auto">
              <a:xfrm>
                <a:off x="974" y="2016"/>
                <a:ext cx="21" cy="74"/>
              </a:xfrm>
              <a:prstGeom prst="rect">
                <a:avLst/>
              </a:prstGeom>
              <a:solidFill>
                <a:srgbClr val="868A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0" name="Rectangle 46"/>
              <p:cNvSpPr>
                <a:spLocks noChangeArrowheads="1"/>
              </p:cNvSpPr>
              <p:nvPr/>
            </p:nvSpPr>
            <p:spPr bwMode="auto">
              <a:xfrm>
                <a:off x="594" y="2016"/>
                <a:ext cx="401" cy="78"/>
              </a:xfrm>
              <a:prstGeom prst="rect">
                <a:avLst/>
              </a:prstGeom>
              <a:noFill/>
              <a:ln w="0">
                <a:solidFill>
                  <a:srgbClr val="24272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1" name="Rectangle 47"/>
              <p:cNvSpPr>
                <a:spLocks noChangeArrowheads="1"/>
              </p:cNvSpPr>
              <p:nvPr/>
            </p:nvSpPr>
            <p:spPr bwMode="auto">
              <a:xfrm>
                <a:off x="389" y="2122"/>
                <a:ext cx="24" cy="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2" name="Rectangle 48"/>
              <p:cNvSpPr>
                <a:spLocks noChangeArrowheads="1"/>
              </p:cNvSpPr>
              <p:nvPr/>
            </p:nvSpPr>
            <p:spPr bwMode="auto">
              <a:xfrm>
                <a:off x="409" y="2122"/>
                <a:ext cx="17" cy="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3" name="Rectangle 49"/>
              <p:cNvSpPr>
                <a:spLocks noChangeArrowheads="1"/>
              </p:cNvSpPr>
              <p:nvPr/>
            </p:nvSpPr>
            <p:spPr bwMode="auto">
              <a:xfrm>
                <a:off x="426" y="2122"/>
                <a:ext cx="20" cy="29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4" name="Rectangle 50"/>
              <p:cNvSpPr>
                <a:spLocks noChangeArrowheads="1"/>
              </p:cNvSpPr>
              <p:nvPr/>
            </p:nvSpPr>
            <p:spPr bwMode="auto">
              <a:xfrm>
                <a:off x="442" y="2122"/>
                <a:ext cx="21" cy="29"/>
              </a:xfrm>
              <a:prstGeom prst="rect">
                <a:avLst/>
              </a:prstGeom>
              <a:solidFill>
                <a:srgbClr val="F9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5" name="Rectangle 51"/>
              <p:cNvSpPr>
                <a:spLocks noChangeArrowheads="1"/>
              </p:cNvSpPr>
              <p:nvPr/>
            </p:nvSpPr>
            <p:spPr bwMode="auto">
              <a:xfrm>
                <a:off x="458" y="2122"/>
                <a:ext cx="21" cy="29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6" name="Rectangle 52"/>
              <p:cNvSpPr>
                <a:spLocks noChangeArrowheads="1"/>
              </p:cNvSpPr>
              <p:nvPr/>
            </p:nvSpPr>
            <p:spPr bwMode="auto">
              <a:xfrm>
                <a:off x="479" y="2122"/>
                <a:ext cx="20" cy="29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7" name="Rectangle 53"/>
              <p:cNvSpPr>
                <a:spLocks noChangeArrowheads="1"/>
              </p:cNvSpPr>
              <p:nvPr/>
            </p:nvSpPr>
            <p:spPr bwMode="auto">
              <a:xfrm>
                <a:off x="495" y="2122"/>
                <a:ext cx="21" cy="29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8" name="Rectangle 54"/>
              <p:cNvSpPr>
                <a:spLocks noChangeArrowheads="1"/>
              </p:cNvSpPr>
              <p:nvPr/>
            </p:nvSpPr>
            <p:spPr bwMode="auto">
              <a:xfrm>
                <a:off x="512" y="2122"/>
                <a:ext cx="24" cy="29"/>
              </a:xfrm>
              <a:prstGeom prst="rect">
                <a:avLst/>
              </a:prstGeom>
              <a:solidFill>
                <a:srgbClr val="EEE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9" name="Rectangle 55"/>
              <p:cNvSpPr>
                <a:spLocks noChangeArrowheads="1"/>
              </p:cNvSpPr>
              <p:nvPr/>
            </p:nvSpPr>
            <p:spPr bwMode="auto">
              <a:xfrm>
                <a:off x="528" y="2122"/>
                <a:ext cx="25" cy="29"/>
              </a:xfrm>
              <a:prstGeom prst="rect">
                <a:avLst/>
              </a:prstGeom>
              <a:solidFill>
                <a:srgbClr val="EB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0" name="Rectangle 56"/>
              <p:cNvSpPr>
                <a:spLocks noChangeArrowheads="1"/>
              </p:cNvSpPr>
              <p:nvPr/>
            </p:nvSpPr>
            <p:spPr bwMode="auto">
              <a:xfrm>
                <a:off x="544" y="2122"/>
                <a:ext cx="25" cy="29"/>
              </a:xfrm>
              <a:prstGeom prst="rect">
                <a:avLst/>
              </a:prstGeom>
              <a:solidFill>
                <a:srgbClr val="E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1" name="Rectangle 57"/>
              <p:cNvSpPr>
                <a:spLocks noChangeArrowheads="1"/>
              </p:cNvSpPr>
              <p:nvPr/>
            </p:nvSpPr>
            <p:spPr bwMode="auto">
              <a:xfrm>
                <a:off x="561" y="2122"/>
                <a:ext cx="24" cy="29"/>
              </a:xfrm>
              <a:prstGeom prst="rect">
                <a:avLst/>
              </a:pr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2" name="Rectangle 58"/>
              <p:cNvSpPr>
                <a:spLocks noChangeArrowheads="1"/>
              </p:cNvSpPr>
              <p:nvPr/>
            </p:nvSpPr>
            <p:spPr bwMode="auto">
              <a:xfrm>
                <a:off x="585" y="2122"/>
                <a:ext cx="21" cy="29"/>
              </a:xfrm>
              <a:prstGeom prst="rect">
                <a:avLst/>
              </a:prstGeom>
              <a:solidFill>
                <a:srgbClr val="E4E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3" name="Rectangle 59"/>
              <p:cNvSpPr>
                <a:spLocks noChangeArrowheads="1"/>
              </p:cNvSpPr>
              <p:nvPr/>
            </p:nvSpPr>
            <p:spPr bwMode="auto">
              <a:xfrm>
                <a:off x="598" y="2122"/>
                <a:ext cx="24" cy="29"/>
              </a:xfrm>
              <a:prstGeom prst="rect">
                <a:avLst/>
              </a:prstGeom>
              <a:solidFill>
                <a:srgbClr val="E2E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4" name="Rectangle 60"/>
              <p:cNvSpPr>
                <a:spLocks noChangeArrowheads="1"/>
              </p:cNvSpPr>
              <p:nvPr/>
            </p:nvSpPr>
            <p:spPr bwMode="auto">
              <a:xfrm>
                <a:off x="618" y="2122"/>
                <a:ext cx="21" cy="29"/>
              </a:xfrm>
              <a:prstGeom prst="rect">
                <a:avLst/>
              </a:prstGeom>
              <a:solidFill>
                <a:srgbClr val="DED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5" name="Rectangle 61"/>
              <p:cNvSpPr>
                <a:spLocks noChangeArrowheads="1"/>
              </p:cNvSpPr>
              <p:nvPr/>
            </p:nvSpPr>
            <p:spPr bwMode="auto">
              <a:xfrm>
                <a:off x="635" y="2122"/>
                <a:ext cx="20" cy="29"/>
              </a:xfrm>
              <a:prstGeom prst="rect">
                <a:avLst/>
              </a:prstGeom>
              <a:solidFill>
                <a:srgbClr val="DCD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6" name="Rectangle 62"/>
              <p:cNvSpPr>
                <a:spLocks noChangeArrowheads="1"/>
              </p:cNvSpPr>
              <p:nvPr/>
            </p:nvSpPr>
            <p:spPr bwMode="auto">
              <a:xfrm>
                <a:off x="651" y="2122"/>
                <a:ext cx="24" cy="29"/>
              </a:xfrm>
              <a:prstGeom prst="rect">
                <a:avLst/>
              </a:prstGeom>
              <a:solidFill>
                <a:srgbClr val="D9DA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7" name="Rectangle 63"/>
              <p:cNvSpPr>
                <a:spLocks noChangeArrowheads="1"/>
              </p:cNvSpPr>
              <p:nvPr/>
            </p:nvSpPr>
            <p:spPr bwMode="auto">
              <a:xfrm>
                <a:off x="667" y="2122"/>
                <a:ext cx="25" cy="29"/>
              </a:xfrm>
              <a:prstGeom prst="rect">
                <a:avLst/>
              </a:prstGeom>
              <a:solidFill>
                <a:srgbClr val="D7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8" name="Rectangle 64"/>
              <p:cNvSpPr>
                <a:spLocks noChangeArrowheads="1"/>
              </p:cNvSpPr>
              <p:nvPr/>
            </p:nvSpPr>
            <p:spPr bwMode="auto">
              <a:xfrm>
                <a:off x="688" y="2122"/>
                <a:ext cx="20" cy="29"/>
              </a:xfrm>
              <a:prstGeom prst="rect">
                <a:avLst/>
              </a:prstGeom>
              <a:solidFill>
                <a:srgbClr val="D4D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9" name="Rectangle 65"/>
              <p:cNvSpPr>
                <a:spLocks noChangeArrowheads="1"/>
              </p:cNvSpPr>
              <p:nvPr/>
            </p:nvSpPr>
            <p:spPr bwMode="auto">
              <a:xfrm>
                <a:off x="704" y="2122"/>
                <a:ext cx="21" cy="29"/>
              </a:xfrm>
              <a:prstGeom prst="rect">
                <a:avLst/>
              </a:prstGeom>
              <a:solidFill>
                <a:srgbClr val="D2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0" name="Rectangle 66"/>
              <p:cNvSpPr>
                <a:spLocks noChangeArrowheads="1"/>
              </p:cNvSpPr>
              <p:nvPr/>
            </p:nvSpPr>
            <p:spPr bwMode="auto">
              <a:xfrm>
                <a:off x="720" y="2122"/>
                <a:ext cx="25" cy="29"/>
              </a:xfrm>
              <a:prstGeom prst="rect">
                <a:avLst/>
              </a:prstGeom>
              <a:solidFill>
                <a:srgbClr val="CFD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1" name="Rectangle 67"/>
              <p:cNvSpPr>
                <a:spLocks noChangeArrowheads="1"/>
              </p:cNvSpPr>
              <p:nvPr/>
            </p:nvSpPr>
            <p:spPr bwMode="auto">
              <a:xfrm>
                <a:off x="737" y="2122"/>
                <a:ext cx="24" cy="29"/>
              </a:xfrm>
              <a:prstGeom prst="rect">
                <a:avLst/>
              </a:prstGeom>
              <a:solidFill>
                <a:srgbClr val="CDC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2" name="Rectangle 68"/>
              <p:cNvSpPr>
                <a:spLocks noChangeArrowheads="1"/>
              </p:cNvSpPr>
              <p:nvPr/>
            </p:nvSpPr>
            <p:spPr bwMode="auto">
              <a:xfrm>
                <a:off x="757" y="2122"/>
                <a:ext cx="21" cy="29"/>
              </a:xfrm>
              <a:prstGeom prst="rect">
                <a:avLst/>
              </a:prstGeom>
              <a:solidFill>
                <a:srgbClr val="C9C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3" name="Rectangle 69"/>
              <p:cNvSpPr>
                <a:spLocks noChangeArrowheads="1"/>
              </p:cNvSpPr>
              <p:nvPr/>
            </p:nvSpPr>
            <p:spPr bwMode="auto">
              <a:xfrm>
                <a:off x="774" y="2122"/>
                <a:ext cx="20" cy="29"/>
              </a:xfrm>
              <a:prstGeom prst="rect">
                <a:avLst/>
              </a:prstGeom>
              <a:solidFill>
                <a:srgbClr val="C6C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4" name="Rectangle 70"/>
              <p:cNvSpPr>
                <a:spLocks noChangeArrowheads="1"/>
              </p:cNvSpPr>
              <p:nvPr/>
            </p:nvSpPr>
            <p:spPr bwMode="auto">
              <a:xfrm>
                <a:off x="790" y="2122"/>
                <a:ext cx="25" cy="29"/>
              </a:xfrm>
              <a:prstGeom prst="rect">
                <a:avLst/>
              </a:prstGeom>
              <a:solidFill>
                <a:srgbClr val="C4C5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5" name="Rectangle 71"/>
              <p:cNvSpPr>
                <a:spLocks noChangeArrowheads="1"/>
              </p:cNvSpPr>
              <p:nvPr/>
            </p:nvSpPr>
            <p:spPr bwMode="auto">
              <a:xfrm>
                <a:off x="806" y="2122"/>
                <a:ext cx="25" cy="29"/>
              </a:xfrm>
              <a:prstGeom prst="rect">
                <a:avLst/>
              </a:prstGeom>
              <a:solidFill>
                <a:srgbClr val="BF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6" name="Rectangle 72"/>
              <p:cNvSpPr>
                <a:spLocks noChangeArrowheads="1"/>
              </p:cNvSpPr>
              <p:nvPr/>
            </p:nvSpPr>
            <p:spPr bwMode="auto">
              <a:xfrm>
                <a:off x="827" y="2122"/>
                <a:ext cx="20" cy="29"/>
              </a:xfrm>
              <a:prstGeom prst="rect">
                <a:avLst/>
              </a:prstGeom>
              <a:solidFill>
                <a:srgbClr val="BCB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7" name="Rectangle 73"/>
              <p:cNvSpPr>
                <a:spLocks noChangeArrowheads="1"/>
              </p:cNvSpPr>
              <p:nvPr/>
            </p:nvSpPr>
            <p:spPr bwMode="auto">
              <a:xfrm>
                <a:off x="843" y="2122"/>
                <a:ext cx="21" cy="29"/>
              </a:xfrm>
              <a:prstGeom prst="rect">
                <a:avLst/>
              </a:prstGeom>
              <a:solidFill>
                <a:srgbClr val="BA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8" name="Rectangle 74"/>
              <p:cNvSpPr>
                <a:spLocks noChangeArrowheads="1"/>
              </p:cNvSpPr>
              <p:nvPr/>
            </p:nvSpPr>
            <p:spPr bwMode="auto">
              <a:xfrm>
                <a:off x="860" y="2122"/>
                <a:ext cx="24" cy="29"/>
              </a:xfrm>
              <a:prstGeom prst="rect">
                <a:avLst/>
              </a:prstGeom>
              <a:solidFill>
                <a:srgbClr val="B7B8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9" name="Rectangle 75"/>
              <p:cNvSpPr>
                <a:spLocks noChangeArrowheads="1"/>
              </p:cNvSpPr>
              <p:nvPr/>
            </p:nvSpPr>
            <p:spPr bwMode="auto">
              <a:xfrm>
                <a:off x="876" y="2122"/>
                <a:ext cx="25" cy="29"/>
              </a:xfrm>
              <a:prstGeom prst="rect">
                <a:avLst/>
              </a:prstGeom>
              <a:solidFill>
                <a:srgbClr val="B5B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0" name="Rectangle 76"/>
              <p:cNvSpPr>
                <a:spLocks noChangeArrowheads="1"/>
              </p:cNvSpPr>
              <p:nvPr/>
            </p:nvSpPr>
            <p:spPr bwMode="auto">
              <a:xfrm>
                <a:off x="897" y="2122"/>
                <a:ext cx="20" cy="29"/>
              </a:xfrm>
              <a:prstGeom prst="rect">
                <a:avLst/>
              </a:prstGeom>
              <a:solidFill>
                <a:srgbClr val="B2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1" name="Rectangle 77"/>
              <p:cNvSpPr>
                <a:spLocks noChangeArrowheads="1"/>
              </p:cNvSpPr>
              <p:nvPr/>
            </p:nvSpPr>
            <p:spPr bwMode="auto">
              <a:xfrm>
                <a:off x="913" y="2122"/>
                <a:ext cx="20" cy="29"/>
              </a:xfrm>
              <a:prstGeom prst="rect">
                <a:avLst/>
              </a:prstGeom>
              <a:solidFill>
                <a:srgbClr val="AFB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2" name="Rectangle 78"/>
              <p:cNvSpPr>
                <a:spLocks noChangeArrowheads="1"/>
              </p:cNvSpPr>
              <p:nvPr/>
            </p:nvSpPr>
            <p:spPr bwMode="auto">
              <a:xfrm>
                <a:off x="929" y="2122"/>
                <a:ext cx="25" cy="29"/>
              </a:xfrm>
              <a:prstGeom prst="rect">
                <a:avLst/>
              </a:prstGeom>
              <a:solidFill>
                <a:srgbClr val="ADA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Rectangle 79"/>
              <p:cNvSpPr>
                <a:spLocks noChangeArrowheads="1"/>
              </p:cNvSpPr>
              <p:nvPr/>
            </p:nvSpPr>
            <p:spPr bwMode="auto">
              <a:xfrm>
                <a:off x="950" y="2122"/>
                <a:ext cx="20" cy="29"/>
              </a:xfrm>
              <a:prstGeom prst="rect">
                <a:avLst/>
              </a:prstGeom>
              <a:solidFill>
                <a:srgbClr val="AA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4" name="Rectangle 80"/>
              <p:cNvSpPr>
                <a:spLocks noChangeArrowheads="1"/>
              </p:cNvSpPr>
              <p:nvPr/>
            </p:nvSpPr>
            <p:spPr bwMode="auto">
              <a:xfrm>
                <a:off x="966" y="2122"/>
                <a:ext cx="21" cy="29"/>
              </a:xfrm>
              <a:prstGeom prst="rect">
                <a:avLst/>
              </a:prstGeom>
              <a:solidFill>
                <a:srgbClr val="A8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5" name="Rectangle 81"/>
              <p:cNvSpPr>
                <a:spLocks noChangeArrowheads="1"/>
              </p:cNvSpPr>
              <p:nvPr/>
            </p:nvSpPr>
            <p:spPr bwMode="auto">
              <a:xfrm>
                <a:off x="987" y="2122"/>
                <a:ext cx="16" cy="29"/>
              </a:xfrm>
              <a:prstGeom prst="rect">
                <a:avLst/>
              </a:prstGeom>
              <a:solidFill>
                <a:srgbClr val="A4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6" name="Rectangle 82"/>
              <p:cNvSpPr>
                <a:spLocks noChangeArrowheads="1"/>
              </p:cNvSpPr>
              <p:nvPr/>
            </p:nvSpPr>
            <p:spPr bwMode="auto">
              <a:xfrm>
                <a:off x="999" y="2122"/>
                <a:ext cx="24" cy="29"/>
              </a:xfrm>
              <a:prstGeom prst="rect">
                <a:avLst/>
              </a:prstGeom>
              <a:solidFill>
                <a:srgbClr val="A2A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7" name="Rectangle 83"/>
              <p:cNvSpPr>
                <a:spLocks noChangeArrowheads="1"/>
              </p:cNvSpPr>
              <p:nvPr/>
            </p:nvSpPr>
            <p:spPr bwMode="auto">
              <a:xfrm>
                <a:off x="1019" y="2122"/>
                <a:ext cx="21" cy="29"/>
              </a:xfrm>
              <a:prstGeom prst="rect">
                <a:avLst/>
              </a:prstGeom>
              <a:solidFill>
                <a:srgbClr val="9FA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8" name="Rectangle 84"/>
              <p:cNvSpPr>
                <a:spLocks noChangeArrowheads="1"/>
              </p:cNvSpPr>
              <p:nvPr/>
            </p:nvSpPr>
            <p:spPr bwMode="auto">
              <a:xfrm>
                <a:off x="1036" y="2122"/>
                <a:ext cx="20" cy="29"/>
              </a:xfrm>
              <a:prstGeom prst="rect">
                <a:avLst/>
              </a:prstGeom>
              <a:solidFill>
                <a:srgbClr val="9DA0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9" name="Rectangle 85"/>
              <p:cNvSpPr>
                <a:spLocks noChangeArrowheads="1"/>
              </p:cNvSpPr>
              <p:nvPr/>
            </p:nvSpPr>
            <p:spPr bwMode="auto">
              <a:xfrm>
                <a:off x="1056" y="2122"/>
                <a:ext cx="17" cy="29"/>
              </a:xfrm>
              <a:prstGeom prst="rect">
                <a:avLst/>
              </a:prstGeom>
              <a:solidFill>
                <a:srgbClr val="989B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0" name="Rectangle 86"/>
              <p:cNvSpPr>
                <a:spLocks noChangeArrowheads="1"/>
              </p:cNvSpPr>
              <p:nvPr/>
            </p:nvSpPr>
            <p:spPr bwMode="auto">
              <a:xfrm>
                <a:off x="1068" y="2122"/>
                <a:ext cx="25" cy="29"/>
              </a:xfrm>
              <a:prstGeom prst="rect">
                <a:avLst/>
              </a:prstGeom>
              <a:solidFill>
                <a:srgbClr val="989B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1" name="Rectangle 87"/>
              <p:cNvSpPr>
                <a:spLocks noChangeArrowheads="1"/>
              </p:cNvSpPr>
              <p:nvPr/>
            </p:nvSpPr>
            <p:spPr bwMode="auto">
              <a:xfrm>
                <a:off x="1089" y="2122"/>
                <a:ext cx="20" cy="29"/>
              </a:xfrm>
              <a:prstGeom prst="rect">
                <a:avLst/>
              </a:prstGeom>
              <a:solidFill>
                <a:srgbClr val="9598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2" name="Rectangle 88"/>
              <p:cNvSpPr>
                <a:spLocks noChangeArrowheads="1"/>
              </p:cNvSpPr>
              <p:nvPr/>
            </p:nvSpPr>
            <p:spPr bwMode="auto">
              <a:xfrm>
                <a:off x="1105" y="2122"/>
                <a:ext cx="21" cy="29"/>
              </a:xfrm>
              <a:prstGeom prst="rect">
                <a:avLst/>
              </a:prstGeom>
              <a:solidFill>
                <a:srgbClr val="9093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3" name="Rectangle 89"/>
              <p:cNvSpPr>
                <a:spLocks noChangeArrowheads="1"/>
              </p:cNvSpPr>
              <p:nvPr/>
            </p:nvSpPr>
            <p:spPr bwMode="auto">
              <a:xfrm>
                <a:off x="1122" y="2122"/>
                <a:ext cx="16" cy="29"/>
              </a:xfrm>
              <a:prstGeom prst="rect">
                <a:avLst/>
              </a:prstGeom>
              <a:solidFill>
                <a:srgbClr val="8D9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4" name="Rectangle 90"/>
              <p:cNvSpPr>
                <a:spLocks noChangeArrowheads="1"/>
              </p:cNvSpPr>
              <p:nvPr/>
            </p:nvSpPr>
            <p:spPr bwMode="auto">
              <a:xfrm>
                <a:off x="1134" y="2122"/>
                <a:ext cx="20" cy="29"/>
              </a:xfrm>
              <a:prstGeom prst="rect">
                <a:avLst/>
              </a:prstGeom>
              <a:solidFill>
                <a:srgbClr val="8B8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5" name="Rectangle 91"/>
              <p:cNvSpPr>
                <a:spLocks noChangeArrowheads="1"/>
              </p:cNvSpPr>
              <p:nvPr/>
            </p:nvSpPr>
            <p:spPr bwMode="auto">
              <a:xfrm>
                <a:off x="1150" y="2122"/>
                <a:ext cx="17" cy="29"/>
              </a:xfrm>
              <a:prstGeom prst="rect">
                <a:avLst/>
              </a:prstGeom>
              <a:solidFill>
                <a:srgbClr val="888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6" name="Rectangle 92"/>
              <p:cNvSpPr>
                <a:spLocks noChangeArrowheads="1"/>
              </p:cNvSpPr>
              <p:nvPr/>
            </p:nvSpPr>
            <p:spPr bwMode="auto">
              <a:xfrm>
                <a:off x="1167" y="2122"/>
                <a:ext cx="20" cy="29"/>
              </a:xfrm>
              <a:prstGeom prst="rect">
                <a:avLst/>
              </a:prstGeom>
              <a:solidFill>
                <a:srgbClr val="868A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7" name="Rectangle 93"/>
              <p:cNvSpPr>
                <a:spLocks noChangeArrowheads="1"/>
              </p:cNvSpPr>
              <p:nvPr/>
            </p:nvSpPr>
            <p:spPr bwMode="auto">
              <a:xfrm>
                <a:off x="1179" y="2122"/>
                <a:ext cx="16" cy="29"/>
              </a:xfrm>
              <a:prstGeom prst="rect">
                <a:avLst/>
              </a:prstGeom>
              <a:solidFill>
                <a:srgbClr val="8287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8" name="Rectangle 94"/>
              <p:cNvSpPr>
                <a:spLocks noChangeArrowheads="1"/>
              </p:cNvSpPr>
              <p:nvPr/>
            </p:nvSpPr>
            <p:spPr bwMode="auto">
              <a:xfrm>
                <a:off x="389" y="2122"/>
                <a:ext cx="810" cy="29"/>
              </a:xfrm>
              <a:prstGeom prst="rect">
                <a:avLst/>
              </a:prstGeom>
              <a:noFill/>
              <a:ln w="0">
                <a:solidFill>
                  <a:srgbClr val="24272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9" name="Freeform 95"/>
              <p:cNvSpPr>
                <a:spLocks/>
              </p:cNvSpPr>
              <p:nvPr/>
            </p:nvSpPr>
            <p:spPr bwMode="auto">
              <a:xfrm>
                <a:off x="389" y="2073"/>
                <a:ext cx="806" cy="49"/>
              </a:xfrm>
              <a:custGeom>
                <a:avLst/>
                <a:gdLst>
                  <a:gd name="T0" fmla="*/ 0 w 806"/>
                  <a:gd name="T1" fmla="*/ 49 h 49"/>
                  <a:gd name="T2" fmla="*/ 200 w 806"/>
                  <a:gd name="T3" fmla="*/ 0 h 49"/>
                  <a:gd name="T4" fmla="*/ 606 w 806"/>
                  <a:gd name="T5" fmla="*/ 0 h 49"/>
                  <a:gd name="T6" fmla="*/ 806 w 806"/>
                  <a:gd name="T7" fmla="*/ 49 h 49"/>
                  <a:gd name="T8" fmla="*/ 0 w 806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6" h="49">
                    <a:moveTo>
                      <a:pt x="0" y="49"/>
                    </a:moveTo>
                    <a:lnTo>
                      <a:pt x="200" y="0"/>
                    </a:lnTo>
                    <a:lnTo>
                      <a:pt x="606" y="0"/>
                    </a:lnTo>
                    <a:lnTo>
                      <a:pt x="806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1C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0" name="Freeform 96"/>
              <p:cNvSpPr>
                <a:spLocks/>
              </p:cNvSpPr>
              <p:nvPr/>
            </p:nvSpPr>
            <p:spPr bwMode="auto">
              <a:xfrm>
                <a:off x="389" y="2073"/>
                <a:ext cx="806" cy="49"/>
              </a:xfrm>
              <a:custGeom>
                <a:avLst/>
                <a:gdLst>
                  <a:gd name="T0" fmla="*/ 0 w 806"/>
                  <a:gd name="T1" fmla="*/ 49 h 49"/>
                  <a:gd name="T2" fmla="*/ 200 w 806"/>
                  <a:gd name="T3" fmla="*/ 0 h 49"/>
                  <a:gd name="T4" fmla="*/ 606 w 806"/>
                  <a:gd name="T5" fmla="*/ 0 h 49"/>
                  <a:gd name="T6" fmla="*/ 806 w 806"/>
                  <a:gd name="T7" fmla="*/ 49 h 49"/>
                  <a:gd name="T8" fmla="*/ 0 w 806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6" h="49">
                    <a:moveTo>
                      <a:pt x="0" y="49"/>
                    </a:moveTo>
                    <a:lnTo>
                      <a:pt x="200" y="0"/>
                    </a:lnTo>
                    <a:lnTo>
                      <a:pt x="606" y="0"/>
                    </a:lnTo>
                    <a:lnTo>
                      <a:pt x="806" y="49"/>
                    </a:lnTo>
                    <a:lnTo>
                      <a:pt x="0" y="49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1" name="Rectangle 97"/>
              <p:cNvSpPr>
                <a:spLocks noChangeArrowheads="1"/>
              </p:cNvSpPr>
              <p:nvPr/>
            </p:nvSpPr>
            <p:spPr bwMode="auto">
              <a:xfrm>
                <a:off x="172" y="1164"/>
                <a:ext cx="1236" cy="864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2" name="Rectangle 98"/>
              <p:cNvSpPr>
                <a:spLocks noChangeArrowheads="1"/>
              </p:cNvSpPr>
              <p:nvPr/>
            </p:nvSpPr>
            <p:spPr bwMode="auto">
              <a:xfrm>
                <a:off x="172" y="1164"/>
                <a:ext cx="1236" cy="868"/>
              </a:xfrm>
              <a:prstGeom prst="rect">
                <a:avLst/>
              </a:prstGeom>
              <a:noFill/>
              <a:ln w="0">
                <a:solidFill>
                  <a:srgbClr val="24272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3" name="Rectangle 99"/>
              <p:cNvSpPr>
                <a:spLocks noChangeArrowheads="1"/>
              </p:cNvSpPr>
              <p:nvPr/>
            </p:nvSpPr>
            <p:spPr bwMode="auto">
              <a:xfrm>
                <a:off x="254" y="1225"/>
                <a:ext cx="1081" cy="668"/>
              </a:xfrm>
              <a:prstGeom prst="rect">
                <a:avLst/>
              </a:prstGeom>
              <a:solidFill>
                <a:srgbClr val="BF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4" name="Rectangle 100"/>
              <p:cNvSpPr>
                <a:spLocks noChangeArrowheads="1"/>
              </p:cNvSpPr>
              <p:nvPr/>
            </p:nvSpPr>
            <p:spPr bwMode="auto">
              <a:xfrm>
                <a:off x="254" y="1225"/>
                <a:ext cx="1081" cy="672"/>
              </a:xfrm>
              <a:prstGeom prst="rect">
                <a:avLst/>
              </a:prstGeom>
              <a:noFill/>
              <a:ln w="0">
                <a:solidFill>
                  <a:srgbClr val="24272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5" name="Rectangle 101"/>
              <p:cNvSpPr>
                <a:spLocks noChangeArrowheads="1"/>
              </p:cNvSpPr>
              <p:nvPr/>
            </p:nvSpPr>
            <p:spPr bwMode="auto">
              <a:xfrm>
                <a:off x="282" y="1237"/>
                <a:ext cx="1028" cy="648"/>
              </a:xfrm>
              <a:prstGeom prst="rect">
                <a:avLst/>
              </a:pr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6" name="Rectangle 102"/>
              <p:cNvSpPr>
                <a:spLocks noChangeArrowheads="1"/>
              </p:cNvSpPr>
              <p:nvPr/>
            </p:nvSpPr>
            <p:spPr bwMode="auto">
              <a:xfrm>
                <a:off x="282" y="1237"/>
                <a:ext cx="1028" cy="648"/>
              </a:xfrm>
              <a:prstGeom prst="rect">
                <a:avLst/>
              </a:prstGeom>
              <a:solidFill>
                <a:srgbClr val="16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7" name="Rectangle 103"/>
              <p:cNvSpPr>
                <a:spLocks noChangeArrowheads="1"/>
              </p:cNvSpPr>
              <p:nvPr/>
            </p:nvSpPr>
            <p:spPr bwMode="auto">
              <a:xfrm>
                <a:off x="282" y="1237"/>
                <a:ext cx="1028" cy="648"/>
              </a:xfrm>
              <a:prstGeom prst="rect">
                <a:avLst/>
              </a:prstGeom>
              <a:solidFill>
                <a:srgbClr val="191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8" name="Rectangle 104"/>
              <p:cNvSpPr>
                <a:spLocks noChangeArrowheads="1"/>
              </p:cNvSpPr>
              <p:nvPr/>
            </p:nvSpPr>
            <p:spPr bwMode="auto">
              <a:xfrm>
                <a:off x="282" y="1237"/>
                <a:ext cx="1028" cy="648"/>
              </a:xfrm>
              <a:prstGeom prst="rect">
                <a:avLst/>
              </a:prstGeom>
              <a:solidFill>
                <a:srgbClr val="191B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9" name="Rectangle 105"/>
              <p:cNvSpPr>
                <a:spLocks noChangeArrowheads="1"/>
              </p:cNvSpPr>
              <p:nvPr/>
            </p:nvSpPr>
            <p:spPr bwMode="auto">
              <a:xfrm>
                <a:off x="282" y="1237"/>
                <a:ext cx="1028" cy="648"/>
              </a:xfrm>
              <a:prstGeom prst="rect">
                <a:avLst/>
              </a:prstGeom>
              <a:solidFill>
                <a:srgbClr val="1C1E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0" name="Rectangle 106"/>
              <p:cNvSpPr>
                <a:spLocks noChangeArrowheads="1"/>
              </p:cNvSpPr>
              <p:nvPr/>
            </p:nvSpPr>
            <p:spPr bwMode="auto">
              <a:xfrm>
                <a:off x="282" y="1237"/>
                <a:ext cx="1028" cy="648"/>
              </a:xfrm>
              <a:prstGeom prst="rect">
                <a:avLst/>
              </a:prstGeom>
              <a:solidFill>
                <a:srgbClr val="1E2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1" name="Rectangle 107"/>
              <p:cNvSpPr>
                <a:spLocks noChangeArrowheads="1"/>
              </p:cNvSpPr>
              <p:nvPr/>
            </p:nvSpPr>
            <p:spPr bwMode="auto">
              <a:xfrm>
                <a:off x="282" y="1237"/>
                <a:ext cx="1028" cy="648"/>
              </a:xfrm>
              <a:prstGeom prst="rect">
                <a:avLst/>
              </a:prstGeom>
              <a:solidFill>
                <a:srgbClr val="202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2" name="Rectangle 108"/>
              <p:cNvSpPr>
                <a:spLocks noChangeArrowheads="1"/>
              </p:cNvSpPr>
              <p:nvPr/>
            </p:nvSpPr>
            <p:spPr bwMode="auto">
              <a:xfrm>
                <a:off x="282" y="1237"/>
                <a:ext cx="1028" cy="648"/>
              </a:xfrm>
              <a:prstGeom prst="rect">
                <a:avLst/>
              </a:prstGeom>
              <a:solidFill>
                <a:srgbClr val="231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3" name="Rectangle 109"/>
              <p:cNvSpPr>
                <a:spLocks noChangeArrowheads="1"/>
              </p:cNvSpPr>
              <p:nvPr/>
            </p:nvSpPr>
            <p:spPr bwMode="auto">
              <a:xfrm>
                <a:off x="282" y="1237"/>
                <a:ext cx="1012" cy="648"/>
              </a:xfrm>
              <a:prstGeom prst="rect">
                <a:avLst/>
              </a:prstGeom>
              <a:solidFill>
                <a:srgbClr val="261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4" name="Rectangle 110"/>
              <p:cNvSpPr>
                <a:spLocks noChangeArrowheads="1"/>
              </p:cNvSpPr>
              <p:nvPr/>
            </p:nvSpPr>
            <p:spPr bwMode="auto">
              <a:xfrm>
                <a:off x="282" y="1237"/>
                <a:ext cx="1024" cy="644"/>
              </a:xfrm>
              <a:prstGeom prst="rect">
                <a:avLst/>
              </a:prstGeom>
              <a:noFill/>
              <a:ln w="0">
                <a:solidFill>
                  <a:srgbClr val="24272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95" name="Line 111"/>
              <p:cNvCxnSpPr>
                <a:cxnSpLocks noChangeShapeType="1"/>
              </p:cNvCxnSpPr>
              <p:nvPr/>
            </p:nvCxnSpPr>
            <p:spPr bwMode="auto">
              <a:xfrm>
                <a:off x="172" y="1950"/>
                <a:ext cx="1236" cy="0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6" name="Line 112"/>
              <p:cNvCxnSpPr>
                <a:cxnSpLocks noChangeShapeType="1"/>
              </p:cNvCxnSpPr>
              <p:nvPr/>
            </p:nvCxnSpPr>
            <p:spPr bwMode="auto">
              <a:xfrm>
                <a:off x="635" y="1950"/>
                <a:ext cx="4" cy="78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7" name="Line 113"/>
              <p:cNvCxnSpPr>
                <a:cxnSpLocks noChangeShapeType="1"/>
              </p:cNvCxnSpPr>
              <p:nvPr/>
            </p:nvCxnSpPr>
            <p:spPr bwMode="auto">
              <a:xfrm>
                <a:off x="954" y="1950"/>
                <a:ext cx="0" cy="78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8" name="Rectangle 114"/>
              <p:cNvSpPr>
                <a:spLocks noChangeArrowheads="1"/>
              </p:cNvSpPr>
              <p:nvPr/>
            </p:nvSpPr>
            <p:spPr bwMode="auto">
              <a:xfrm>
                <a:off x="1220" y="1971"/>
                <a:ext cx="45" cy="37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9" name="Rectangle 115"/>
              <p:cNvSpPr>
                <a:spLocks noChangeArrowheads="1"/>
              </p:cNvSpPr>
              <p:nvPr/>
            </p:nvSpPr>
            <p:spPr bwMode="auto">
              <a:xfrm>
                <a:off x="1220" y="1971"/>
                <a:ext cx="49" cy="41"/>
              </a:xfrm>
              <a:prstGeom prst="rect">
                <a:avLst/>
              </a:prstGeom>
              <a:noFill/>
              <a:ln w="0">
                <a:solidFill>
                  <a:srgbClr val="24272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0" name="Rectangle 116"/>
              <p:cNvSpPr>
                <a:spLocks noChangeArrowheads="1"/>
              </p:cNvSpPr>
              <p:nvPr/>
            </p:nvSpPr>
            <p:spPr bwMode="auto">
              <a:xfrm>
                <a:off x="594" y="2016"/>
                <a:ext cx="20" cy="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1" name="Rectangle 117"/>
              <p:cNvSpPr>
                <a:spLocks noChangeArrowheads="1"/>
              </p:cNvSpPr>
              <p:nvPr/>
            </p:nvSpPr>
            <p:spPr bwMode="auto">
              <a:xfrm>
                <a:off x="610" y="2016"/>
                <a:ext cx="20" cy="74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2" name="Rectangle 118"/>
              <p:cNvSpPr>
                <a:spLocks noChangeArrowheads="1"/>
              </p:cNvSpPr>
              <p:nvPr/>
            </p:nvSpPr>
            <p:spPr bwMode="auto">
              <a:xfrm>
                <a:off x="630" y="2016"/>
                <a:ext cx="21" cy="74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3" name="Rectangle 119"/>
              <p:cNvSpPr>
                <a:spLocks noChangeArrowheads="1"/>
              </p:cNvSpPr>
              <p:nvPr/>
            </p:nvSpPr>
            <p:spPr bwMode="auto">
              <a:xfrm>
                <a:off x="647" y="2016"/>
                <a:ext cx="20" cy="74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4" name="Rectangle 120"/>
              <p:cNvSpPr>
                <a:spLocks noChangeArrowheads="1"/>
              </p:cNvSpPr>
              <p:nvPr/>
            </p:nvSpPr>
            <p:spPr bwMode="auto">
              <a:xfrm>
                <a:off x="663" y="2016"/>
                <a:ext cx="21" cy="74"/>
              </a:xfrm>
              <a:prstGeom prst="rect">
                <a:avLst/>
              </a:prstGeom>
              <a:solidFill>
                <a:srgbClr val="EEE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5" name="Rectangle 121"/>
              <p:cNvSpPr>
                <a:spLocks noChangeArrowheads="1"/>
              </p:cNvSpPr>
              <p:nvPr/>
            </p:nvSpPr>
            <p:spPr bwMode="auto">
              <a:xfrm>
                <a:off x="680" y="2016"/>
                <a:ext cx="20" cy="74"/>
              </a:xfrm>
              <a:prstGeom prst="rect">
                <a:avLst/>
              </a:prstGeom>
              <a:solidFill>
                <a:srgbClr val="E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6" name="Rectangle 122"/>
              <p:cNvSpPr>
                <a:spLocks noChangeArrowheads="1"/>
              </p:cNvSpPr>
              <p:nvPr/>
            </p:nvSpPr>
            <p:spPr bwMode="auto">
              <a:xfrm>
                <a:off x="696" y="2016"/>
                <a:ext cx="24" cy="74"/>
              </a:xfrm>
              <a:prstGeom prst="rect">
                <a:avLst/>
              </a:prstGeom>
              <a:solidFill>
                <a:srgbClr val="E2E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7" name="Rectangle 123"/>
              <p:cNvSpPr>
                <a:spLocks noChangeArrowheads="1"/>
              </p:cNvSpPr>
              <p:nvPr/>
            </p:nvSpPr>
            <p:spPr bwMode="auto">
              <a:xfrm>
                <a:off x="716" y="2016"/>
                <a:ext cx="21" cy="74"/>
              </a:xfrm>
              <a:prstGeom prst="rect">
                <a:avLst/>
              </a:prstGeom>
              <a:solidFill>
                <a:srgbClr val="DCD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8" name="Rectangle 124"/>
              <p:cNvSpPr>
                <a:spLocks noChangeArrowheads="1"/>
              </p:cNvSpPr>
              <p:nvPr/>
            </p:nvSpPr>
            <p:spPr bwMode="auto">
              <a:xfrm>
                <a:off x="733" y="2016"/>
                <a:ext cx="20" cy="74"/>
              </a:xfrm>
              <a:prstGeom prst="rect">
                <a:avLst/>
              </a:prstGeom>
              <a:solidFill>
                <a:srgbClr val="D7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9" name="Rectangle 125"/>
              <p:cNvSpPr>
                <a:spLocks noChangeArrowheads="1"/>
              </p:cNvSpPr>
              <p:nvPr/>
            </p:nvSpPr>
            <p:spPr bwMode="auto">
              <a:xfrm>
                <a:off x="749" y="2016"/>
                <a:ext cx="21" cy="74"/>
              </a:xfrm>
              <a:prstGeom prst="rect">
                <a:avLst/>
              </a:prstGeom>
              <a:solidFill>
                <a:srgbClr val="D2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0" name="Rectangle 126"/>
              <p:cNvSpPr>
                <a:spLocks noChangeArrowheads="1"/>
              </p:cNvSpPr>
              <p:nvPr/>
            </p:nvSpPr>
            <p:spPr bwMode="auto">
              <a:xfrm>
                <a:off x="766" y="2016"/>
                <a:ext cx="24" cy="74"/>
              </a:xfrm>
              <a:prstGeom prst="rect">
                <a:avLst/>
              </a:prstGeom>
              <a:solidFill>
                <a:srgbClr val="CDC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1" name="Rectangle 127"/>
              <p:cNvSpPr>
                <a:spLocks noChangeArrowheads="1"/>
              </p:cNvSpPr>
              <p:nvPr/>
            </p:nvSpPr>
            <p:spPr bwMode="auto">
              <a:xfrm>
                <a:off x="786" y="2016"/>
                <a:ext cx="16" cy="74"/>
              </a:xfrm>
              <a:prstGeom prst="rect">
                <a:avLst/>
              </a:prstGeom>
              <a:solidFill>
                <a:srgbClr val="C6C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2" name="Rectangle 128"/>
              <p:cNvSpPr>
                <a:spLocks noChangeArrowheads="1"/>
              </p:cNvSpPr>
              <p:nvPr/>
            </p:nvSpPr>
            <p:spPr bwMode="auto">
              <a:xfrm>
                <a:off x="802" y="2016"/>
                <a:ext cx="21" cy="74"/>
              </a:xfrm>
              <a:prstGeom prst="rect">
                <a:avLst/>
              </a:prstGeom>
              <a:solidFill>
                <a:srgbClr val="C1C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3" name="Rectangle 129"/>
              <p:cNvSpPr>
                <a:spLocks noChangeArrowheads="1"/>
              </p:cNvSpPr>
              <p:nvPr/>
            </p:nvSpPr>
            <p:spPr bwMode="auto">
              <a:xfrm>
                <a:off x="819" y="2016"/>
                <a:ext cx="24" cy="74"/>
              </a:xfrm>
              <a:prstGeom prst="rect">
                <a:avLst/>
              </a:prstGeom>
              <a:solidFill>
                <a:srgbClr val="BCB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4" name="Rectangle 130"/>
              <p:cNvSpPr>
                <a:spLocks noChangeArrowheads="1"/>
              </p:cNvSpPr>
              <p:nvPr/>
            </p:nvSpPr>
            <p:spPr bwMode="auto">
              <a:xfrm>
                <a:off x="835" y="2016"/>
                <a:ext cx="25" cy="74"/>
              </a:xfrm>
              <a:prstGeom prst="rect">
                <a:avLst/>
              </a:prstGeom>
              <a:solidFill>
                <a:srgbClr val="B7B8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5" name="Rectangle 131"/>
              <p:cNvSpPr>
                <a:spLocks noChangeArrowheads="1"/>
              </p:cNvSpPr>
              <p:nvPr/>
            </p:nvSpPr>
            <p:spPr bwMode="auto">
              <a:xfrm>
                <a:off x="856" y="2016"/>
                <a:ext cx="20" cy="74"/>
              </a:xfrm>
              <a:prstGeom prst="rect">
                <a:avLst/>
              </a:prstGeom>
              <a:solidFill>
                <a:srgbClr val="B2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6" name="Rectangle 132"/>
              <p:cNvSpPr>
                <a:spLocks noChangeArrowheads="1"/>
              </p:cNvSpPr>
              <p:nvPr/>
            </p:nvSpPr>
            <p:spPr bwMode="auto">
              <a:xfrm>
                <a:off x="872" y="2016"/>
                <a:ext cx="20" cy="74"/>
              </a:xfrm>
              <a:prstGeom prst="rect">
                <a:avLst/>
              </a:prstGeom>
              <a:solidFill>
                <a:srgbClr val="ADA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7" name="Rectangle 133"/>
              <p:cNvSpPr>
                <a:spLocks noChangeArrowheads="1"/>
              </p:cNvSpPr>
              <p:nvPr/>
            </p:nvSpPr>
            <p:spPr bwMode="auto">
              <a:xfrm>
                <a:off x="888" y="2016"/>
                <a:ext cx="17" cy="74"/>
              </a:xfrm>
              <a:prstGeom prst="rect">
                <a:avLst/>
              </a:prstGeom>
              <a:solidFill>
                <a:srgbClr val="A8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8" name="Rectangle 134"/>
              <p:cNvSpPr>
                <a:spLocks noChangeArrowheads="1"/>
              </p:cNvSpPr>
              <p:nvPr/>
            </p:nvSpPr>
            <p:spPr bwMode="auto">
              <a:xfrm>
                <a:off x="901" y="2016"/>
                <a:ext cx="20" cy="74"/>
              </a:xfrm>
              <a:prstGeom prst="rect">
                <a:avLst/>
              </a:prstGeom>
              <a:solidFill>
                <a:srgbClr val="A2A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9" name="Rectangle 135"/>
              <p:cNvSpPr>
                <a:spLocks noChangeArrowheads="1"/>
              </p:cNvSpPr>
              <p:nvPr/>
            </p:nvSpPr>
            <p:spPr bwMode="auto">
              <a:xfrm>
                <a:off x="917" y="2016"/>
                <a:ext cx="20" cy="74"/>
              </a:xfrm>
              <a:prstGeom prst="rect">
                <a:avLst/>
              </a:prstGeom>
              <a:solidFill>
                <a:srgbClr val="9A9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0" name="Rectangle 136"/>
              <p:cNvSpPr>
                <a:spLocks noChangeArrowheads="1"/>
              </p:cNvSpPr>
              <p:nvPr/>
            </p:nvSpPr>
            <p:spPr bwMode="auto">
              <a:xfrm>
                <a:off x="933" y="2016"/>
                <a:ext cx="21" cy="74"/>
              </a:xfrm>
              <a:prstGeom prst="rect">
                <a:avLst/>
              </a:prstGeom>
              <a:solidFill>
                <a:srgbClr val="9598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1" name="Rectangle 137"/>
              <p:cNvSpPr>
                <a:spLocks noChangeArrowheads="1"/>
              </p:cNvSpPr>
              <p:nvPr/>
            </p:nvSpPr>
            <p:spPr bwMode="auto">
              <a:xfrm>
                <a:off x="950" y="2016"/>
                <a:ext cx="16" cy="74"/>
              </a:xfrm>
              <a:prstGeom prst="rect">
                <a:avLst/>
              </a:prstGeom>
              <a:solidFill>
                <a:srgbClr val="9093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2" name="Rectangle 138"/>
              <p:cNvSpPr>
                <a:spLocks noChangeArrowheads="1"/>
              </p:cNvSpPr>
              <p:nvPr/>
            </p:nvSpPr>
            <p:spPr bwMode="auto">
              <a:xfrm>
                <a:off x="966" y="2016"/>
                <a:ext cx="21" cy="74"/>
              </a:xfrm>
              <a:prstGeom prst="rect">
                <a:avLst/>
              </a:prstGeom>
              <a:solidFill>
                <a:srgbClr val="8B8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3" name="Rectangle 139"/>
              <p:cNvSpPr>
                <a:spLocks noChangeArrowheads="1"/>
              </p:cNvSpPr>
              <p:nvPr/>
            </p:nvSpPr>
            <p:spPr bwMode="auto">
              <a:xfrm>
                <a:off x="974" y="2016"/>
                <a:ext cx="21" cy="74"/>
              </a:xfrm>
              <a:prstGeom prst="rect">
                <a:avLst/>
              </a:prstGeom>
              <a:solidFill>
                <a:srgbClr val="868A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4" name="Rectangle 140"/>
              <p:cNvSpPr>
                <a:spLocks noChangeArrowheads="1"/>
              </p:cNvSpPr>
              <p:nvPr/>
            </p:nvSpPr>
            <p:spPr bwMode="auto">
              <a:xfrm>
                <a:off x="594" y="2016"/>
                <a:ext cx="401" cy="78"/>
              </a:xfrm>
              <a:prstGeom prst="rect">
                <a:avLst/>
              </a:prstGeom>
              <a:noFill/>
              <a:ln w="0">
                <a:solidFill>
                  <a:srgbClr val="24272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5" name="Rectangle 141"/>
              <p:cNvSpPr>
                <a:spLocks noChangeArrowheads="1"/>
              </p:cNvSpPr>
              <p:nvPr/>
            </p:nvSpPr>
            <p:spPr bwMode="auto">
              <a:xfrm>
                <a:off x="389" y="2122"/>
                <a:ext cx="24" cy="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6" name="Rectangle 142"/>
              <p:cNvSpPr>
                <a:spLocks noChangeArrowheads="1"/>
              </p:cNvSpPr>
              <p:nvPr/>
            </p:nvSpPr>
            <p:spPr bwMode="auto">
              <a:xfrm>
                <a:off x="409" y="2122"/>
                <a:ext cx="17" cy="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7" name="Rectangle 143"/>
              <p:cNvSpPr>
                <a:spLocks noChangeArrowheads="1"/>
              </p:cNvSpPr>
              <p:nvPr/>
            </p:nvSpPr>
            <p:spPr bwMode="auto">
              <a:xfrm>
                <a:off x="426" y="2122"/>
                <a:ext cx="20" cy="29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8" name="Rectangle 144"/>
              <p:cNvSpPr>
                <a:spLocks noChangeArrowheads="1"/>
              </p:cNvSpPr>
              <p:nvPr/>
            </p:nvSpPr>
            <p:spPr bwMode="auto">
              <a:xfrm>
                <a:off x="442" y="2122"/>
                <a:ext cx="21" cy="29"/>
              </a:xfrm>
              <a:prstGeom prst="rect">
                <a:avLst/>
              </a:prstGeom>
              <a:solidFill>
                <a:srgbClr val="F9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9" name="Rectangle 145"/>
              <p:cNvSpPr>
                <a:spLocks noChangeArrowheads="1"/>
              </p:cNvSpPr>
              <p:nvPr/>
            </p:nvSpPr>
            <p:spPr bwMode="auto">
              <a:xfrm>
                <a:off x="458" y="2122"/>
                <a:ext cx="21" cy="29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0" name="Rectangle 146"/>
              <p:cNvSpPr>
                <a:spLocks noChangeArrowheads="1"/>
              </p:cNvSpPr>
              <p:nvPr/>
            </p:nvSpPr>
            <p:spPr bwMode="auto">
              <a:xfrm>
                <a:off x="479" y="2122"/>
                <a:ext cx="20" cy="29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1" name="Rectangle 147"/>
              <p:cNvSpPr>
                <a:spLocks noChangeArrowheads="1"/>
              </p:cNvSpPr>
              <p:nvPr/>
            </p:nvSpPr>
            <p:spPr bwMode="auto">
              <a:xfrm>
                <a:off x="495" y="2122"/>
                <a:ext cx="21" cy="29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2" name="Rectangle 148"/>
              <p:cNvSpPr>
                <a:spLocks noChangeArrowheads="1"/>
              </p:cNvSpPr>
              <p:nvPr/>
            </p:nvSpPr>
            <p:spPr bwMode="auto">
              <a:xfrm>
                <a:off x="512" y="2122"/>
                <a:ext cx="24" cy="29"/>
              </a:xfrm>
              <a:prstGeom prst="rect">
                <a:avLst/>
              </a:prstGeom>
              <a:solidFill>
                <a:srgbClr val="EEE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3" name="Rectangle 149"/>
              <p:cNvSpPr>
                <a:spLocks noChangeArrowheads="1"/>
              </p:cNvSpPr>
              <p:nvPr/>
            </p:nvSpPr>
            <p:spPr bwMode="auto">
              <a:xfrm>
                <a:off x="528" y="2122"/>
                <a:ext cx="25" cy="29"/>
              </a:xfrm>
              <a:prstGeom prst="rect">
                <a:avLst/>
              </a:prstGeom>
              <a:solidFill>
                <a:srgbClr val="EB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4" name="Rectangle 150"/>
              <p:cNvSpPr>
                <a:spLocks noChangeArrowheads="1"/>
              </p:cNvSpPr>
              <p:nvPr/>
            </p:nvSpPr>
            <p:spPr bwMode="auto">
              <a:xfrm>
                <a:off x="544" y="2122"/>
                <a:ext cx="25" cy="29"/>
              </a:xfrm>
              <a:prstGeom prst="rect">
                <a:avLst/>
              </a:prstGeom>
              <a:solidFill>
                <a:srgbClr val="E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5" name="Rectangle 151"/>
              <p:cNvSpPr>
                <a:spLocks noChangeArrowheads="1"/>
              </p:cNvSpPr>
              <p:nvPr/>
            </p:nvSpPr>
            <p:spPr bwMode="auto">
              <a:xfrm>
                <a:off x="561" y="2122"/>
                <a:ext cx="24" cy="29"/>
              </a:xfrm>
              <a:prstGeom prst="rect">
                <a:avLst/>
              </a:pr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6" name="Rectangle 152"/>
              <p:cNvSpPr>
                <a:spLocks noChangeArrowheads="1"/>
              </p:cNvSpPr>
              <p:nvPr/>
            </p:nvSpPr>
            <p:spPr bwMode="auto">
              <a:xfrm>
                <a:off x="585" y="2122"/>
                <a:ext cx="21" cy="29"/>
              </a:xfrm>
              <a:prstGeom prst="rect">
                <a:avLst/>
              </a:prstGeom>
              <a:solidFill>
                <a:srgbClr val="E4E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7" name="Rectangle 153"/>
              <p:cNvSpPr>
                <a:spLocks noChangeArrowheads="1"/>
              </p:cNvSpPr>
              <p:nvPr/>
            </p:nvSpPr>
            <p:spPr bwMode="auto">
              <a:xfrm>
                <a:off x="598" y="2122"/>
                <a:ext cx="24" cy="29"/>
              </a:xfrm>
              <a:prstGeom prst="rect">
                <a:avLst/>
              </a:prstGeom>
              <a:solidFill>
                <a:srgbClr val="E2E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8" name="Rectangle 154"/>
              <p:cNvSpPr>
                <a:spLocks noChangeArrowheads="1"/>
              </p:cNvSpPr>
              <p:nvPr/>
            </p:nvSpPr>
            <p:spPr bwMode="auto">
              <a:xfrm>
                <a:off x="618" y="2122"/>
                <a:ext cx="21" cy="29"/>
              </a:xfrm>
              <a:prstGeom prst="rect">
                <a:avLst/>
              </a:prstGeom>
              <a:solidFill>
                <a:srgbClr val="DED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9" name="Rectangle 155"/>
              <p:cNvSpPr>
                <a:spLocks noChangeArrowheads="1"/>
              </p:cNvSpPr>
              <p:nvPr/>
            </p:nvSpPr>
            <p:spPr bwMode="auto">
              <a:xfrm>
                <a:off x="635" y="2122"/>
                <a:ext cx="20" cy="29"/>
              </a:xfrm>
              <a:prstGeom prst="rect">
                <a:avLst/>
              </a:prstGeom>
              <a:solidFill>
                <a:srgbClr val="DCD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0" name="Rectangle 156"/>
              <p:cNvSpPr>
                <a:spLocks noChangeArrowheads="1"/>
              </p:cNvSpPr>
              <p:nvPr/>
            </p:nvSpPr>
            <p:spPr bwMode="auto">
              <a:xfrm>
                <a:off x="651" y="2122"/>
                <a:ext cx="24" cy="29"/>
              </a:xfrm>
              <a:prstGeom prst="rect">
                <a:avLst/>
              </a:prstGeom>
              <a:solidFill>
                <a:srgbClr val="D9DA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1" name="Rectangle 157"/>
              <p:cNvSpPr>
                <a:spLocks noChangeArrowheads="1"/>
              </p:cNvSpPr>
              <p:nvPr/>
            </p:nvSpPr>
            <p:spPr bwMode="auto">
              <a:xfrm>
                <a:off x="667" y="2122"/>
                <a:ext cx="25" cy="29"/>
              </a:xfrm>
              <a:prstGeom prst="rect">
                <a:avLst/>
              </a:prstGeom>
              <a:solidFill>
                <a:srgbClr val="D7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2" name="Rectangle 158"/>
              <p:cNvSpPr>
                <a:spLocks noChangeArrowheads="1"/>
              </p:cNvSpPr>
              <p:nvPr/>
            </p:nvSpPr>
            <p:spPr bwMode="auto">
              <a:xfrm>
                <a:off x="688" y="2122"/>
                <a:ext cx="20" cy="29"/>
              </a:xfrm>
              <a:prstGeom prst="rect">
                <a:avLst/>
              </a:prstGeom>
              <a:solidFill>
                <a:srgbClr val="D4D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3" name="Rectangle 159"/>
              <p:cNvSpPr>
                <a:spLocks noChangeArrowheads="1"/>
              </p:cNvSpPr>
              <p:nvPr/>
            </p:nvSpPr>
            <p:spPr bwMode="auto">
              <a:xfrm>
                <a:off x="704" y="2122"/>
                <a:ext cx="21" cy="29"/>
              </a:xfrm>
              <a:prstGeom prst="rect">
                <a:avLst/>
              </a:prstGeom>
              <a:solidFill>
                <a:srgbClr val="D2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4" name="Rectangle 160"/>
              <p:cNvSpPr>
                <a:spLocks noChangeArrowheads="1"/>
              </p:cNvSpPr>
              <p:nvPr/>
            </p:nvSpPr>
            <p:spPr bwMode="auto">
              <a:xfrm>
                <a:off x="720" y="2122"/>
                <a:ext cx="25" cy="29"/>
              </a:xfrm>
              <a:prstGeom prst="rect">
                <a:avLst/>
              </a:prstGeom>
              <a:solidFill>
                <a:srgbClr val="CFD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5" name="Rectangle 161"/>
              <p:cNvSpPr>
                <a:spLocks noChangeArrowheads="1"/>
              </p:cNvSpPr>
              <p:nvPr/>
            </p:nvSpPr>
            <p:spPr bwMode="auto">
              <a:xfrm>
                <a:off x="737" y="2122"/>
                <a:ext cx="24" cy="29"/>
              </a:xfrm>
              <a:prstGeom prst="rect">
                <a:avLst/>
              </a:prstGeom>
              <a:solidFill>
                <a:srgbClr val="CDC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6" name="Rectangle 162"/>
              <p:cNvSpPr>
                <a:spLocks noChangeArrowheads="1"/>
              </p:cNvSpPr>
              <p:nvPr/>
            </p:nvSpPr>
            <p:spPr bwMode="auto">
              <a:xfrm>
                <a:off x="757" y="2122"/>
                <a:ext cx="21" cy="29"/>
              </a:xfrm>
              <a:prstGeom prst="rect">
                <a:avLst/>
              </a:prstGeom>
              <a:solidFill>
                <a:srgbClr val="C9C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7" name="Rectangle 163"/>
              <p:cNvSpPr>
                <a:spLocks noChangeArrowheads="1"/>
              </p:cNvSpPr>
              <p:nvPr/>
            </p:nvSpPr>
            <p:spPr bwMode="auto">
              <a:xfrm>
                <a:off x="774" y="2122"/>
                <a:ext cx="20" cy="29"/>
              </a:xfrm>
              <a:prstGeom prst="rect">
                <a:avLst/>
              </a:prstGeom>
              <a:solidFill>
                <a:srgbClr val="C6C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8" name="Rectangle 164"/>
              <p:cNvSpPr>
                <a:spLocks noChangeArrowheads="1"/>
              </p:cNvSpPr>
              <p:nvPr/>
            </p:nvSpPr>
            <p:spPr bwMode="auto">
              <a:xfrm>
                <a:off x="790" y="2122"/>
                <a:ext cx="25" cy="29"/>
              </a:xfrm>
              <a:prstGeom prst="rect">
                <a:avLst/>
              </a:prstGeom>
              <a:solidFill>
                <a:srgbClr val="C4C5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9" name="Rectangle 165"/>
              <p:cNvSpPr>
                <a:spLocks noChangeArrowheads="1"/>
              </p:cNvSpPr>
              <p:nvPr/>
            </p:nvSpPr>
            <p:spPr bwMode="auto">
              <a:xfrm>
                <a:off x="806" y="2122"/>
                <a:ext cx="25" cy="29"/>
              </a:xfrm>
              <a:prstGeom prst="rect">
                <a:avLst/>
              </a:prstGeom>
              <a:solidFill>
                <a:srgbClr val="BF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0" name="Rectangle 166"/>
              <p:cNvSpPr>
                <a:spLocks noChangeArrowheads="1"/>
              </p:cNvSpPr>
              <p:nvPr/>
            </p:nvSpPr>
            <p:spPr bwMode="auto">
              <a:xfrm>
                <a:off x="827" y="2122"/>
                <a:ext cx="20" cy="29"/>
              </a:xfrm>
              <a:prstGeom prst="rect">
                <a:avLst/>
              </a:prstGeom>
              <a:solidFill>
                <a:srgbClr val="BCB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1" name="Rectangle 167"/>
              <p:cNvSpPr>
                <a:spLocks noChangeArrowheads="1"/>
              </p:cNvSpPr>
              <p:nvPr/>
            </p:nvSpPr>
            <p:spPr bwMode="auto">
              <a:xfrm>
                <a:off x="843" y="2122"/>
                <a:ext cx="21" cy="29"/>
              </a:xfrm>
              <a:prstGeom prst="rect">
                <a:avLst/>
              </a:prstGeom>
              <a:solidFill>
                <a:srgbClr val="BA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2" name="Rectangle 168"/>
              <p:cNvSpPr>
                <a:spLocks noChangeArrowheads="1"/>
              </p:cNvSpPr>
              <p:nvPr/>
            </p:nvSpPr>
            <p:spPr bwMode="auto">
              <a:xfrm>
                <a:off x="860" y="2122"/>
                <a:ext cx="24" cy="29"/>
              </a:xfrm>
              <a:prstGeom prst="rect">
                <a:avLst/>
              </a:prstGeom>
              <a:solidFill>
                <a:srgbClr val="B7B8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3" name="Rectangle 169"/>
              <p:cNvSpPr>
                <a:spLocks noChangeArrowheads="1"/>
              </p:cNvSpPr>
              <p:nvPr/>
            </p:nvSpPr>
            <p:spPr bwMode="auto">
              <a:xfrm>
                <a:off x="876" y="2122"/>
                <a:ext cx="25" cy="29"/>
              </a:xfrm>
              <a:prstGeom prst="rect">
                <a:avLst/>
              </a:prstGeom>
              <a:solidFill>
                <a:srgbClr val="B5B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4" name="Rectangle 170"/>
              <p:cNvSpPr>
                <a:spLocks noChangeArrowheads="1"/>
              </p:cNvSpPr>
              <p:nvPr/>
            </p:nvSpPr>
            <p:spPr bwMode="auto">
              <a:xfrm>
                <a:off x="897" y="2122"/>
                <a:ext cx="20" cy="29"/>
              </a:xfrm>
              <a:prstGeom prst="rect">
                <a:avLst/>
              </a:prstGeom>
              <a:solidFill>
                <a:srgbClr val="B2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5" name="Rectangle 171"/>
              <p:cNvSpPr>
                <a:spLocks noChangeArrowheads="1"/>
              </p:cNvSpPr>
              <p:nvPr/>
            </p:nvSpPr>
            <p:spPr bwMode="auto">
              <a:xfrm>
                <a:off x="913" y="2122"/>
                <a:ext cx="20" cy="29"/>
              </a:xfrm>
              <a:prstGeom prst="rect">
                <a:avLst/>
              </a:prstGeom>
              <a:solidFill>
                <a:srgbClr val="AFB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6" name="Rectangle 172"/>
              <p:cNvSpPr>
                <a:spLocks noChangeArrowheads="1"/>
              </p:cNvSpPr>
              <p:nvPr/>
            </p:nvSpPr>
            <p:spPr bwMode="auto">
              <a:xfrm>
                <a:off x="929" y="2122"/>
                <a:ext cx="25" cy="29"/>
              </a:xfrm>
              <a:prstGeom prst="rect">
                <a:avLst/>
              </a:prstGeom>
              <a:solidFill>
                <a:srgbClr val="ADA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7" name="Rectangle 173"/>
              <p:cNvSpPr>
                <a:spLocks noChangeArrowheads="1"/>
              </p:cNvSpPr>
              <p:nvPr/>
            </p:nvSpPr>
            <p:spPr bwMode="auto">
              <a:xfrm>
                <a:off x="950" y="2122"/>
                <a:ext cx="20" cy="29"/>
              </a:xfrm>
              <a:prstGeom prst="rect">
                <a:avLst/>
              </a:prstGeom>
              <a:solidFill>
                <a:srgbClr val="AA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8" name="Rectangle 174"/>
              <p:cNvSpPr>
                <a:spLocks noChangeArrowheads="1"/>
              </p:cNvSpPr>
              <p:nvPr/>
            </p:nvSpPr>
            <p:spPr bwMode="auto">
              <a:xfrm>
                <a:off x="966" y="2122"/>
                <a:ext cx="21" cy="29"/>
              </a:xfrm>
              <a:prstGeom prst="rect">
                <a:avLst/>
              </a:prstGeom>
              <a:solidFill>
                <a:srgbClr val="A8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9" name="Rectangle 175"/>
              <p:cNvSpPr>
                <a:spLocks noChangeArrowheads="1"/>
              </p:cNvSpPr>
              <p:nvPr/>
            </p:nvSpPr>
            <p:spPr bwMode="auto">
              <a:xfrm>
                <a:off x="987" y="2122"/>
                <a:ext cx="16" cy="29"/>
              </a:xfrm>
              <a:prstGeom prst="rect">
                <a:avLst/>
              </a:prstGeom>
              <a:solidFill>
                <a:srgbClr val="A4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0" name="Rectangle 176"/>
              <p:cNvSpPr>
                <a:spLocks noChangeArrowheads="1"/>
              </p:cNvSpPr>
              <p:nvPr/>
            </p:nvSpPr>
            <p:spPr bwMode="auto">
              <a:xfrm>
                <a:off x="999" y="2122"/>
                <a:ext cx="24" cy="29"/>
              </a:xfrm>
              <a:prstGeom prst="rect">
                <a:avLst/>
              </a:prstGeom>
              <a:solidFill>
                <a:srgbClr val="A2A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1" name="Rectangle 177"/>
              <p:cNvSpPr>
                <a:spLocks noChangeArrowheads="1"/>
              </p:cNvSpPr>
              <p:nvPr/>
            </p:nvSpPr>
            <p:spPr bwMode="auto">
              <a:xfrm>
                <a:off x="1019" y="2122"/>
                <a:ext cx="21" cy="29"/>
              </a:xfrm>
              <a:prstGeom prst="rect">
                <a:avLst/>
              </a:prstGeom>
              <a:solidFill>
                <a:srgbClr val="9FA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2" name="Rectangle 178"/>
              <p:cNvSpPr>
                <a:spLocks noChangeArrowheads="1"/>
              </p:cNvSpPr>
              <p:nvPr/>
            </p:nvSpPr>
            <p:spPr bwMode="auto">
              <a:xfrm>
                <a:off x="1036" y="2122"/>
                <a:ext cx="20" cy="29"/>
              </a:xfrm>
              <a:prstGeom prst="rect">
                <a:avLst/>
              </a:prstGeom>
              <a:solidFill>
                <a:srgbClr val="9DA0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3" name="Rectangle 179"/>
              <p:cNvSpPr>
                <a:spLocks noChangeArrowheads="1"/>
              </p:cNvSpPr>
              <p:nvPr/>
            </p:nvSpPr>
            <p:spPr bwMode="auto">
              <a:xfrm>
                <a:off x="1056" y="2122"/>
                <a:ext cx="17" cy="29"/>
              </a:xfrm>
              <a:prstGeom prst="rect">
                <a:avLst/>
              </a:prstGeom>
              <a:solidFill>
                <a:srgbClr val="989B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4" name="Rectangle 180"/>
              <p:cNvSpPr>
                <a:spLocks noChangeArrowheads="1"/>
              </p:cNvSpPr>
              <p:nvPr/>
            </p:nvSpPr>
            <p:spPr bwMode="auto">
              <a:xfrm>
                <a:off x="1068" y="2122"/>
                <a:ext cx="25" cy="29"/>
              </a:xfrm>
              <a:prstGeom prst="rect">
                <a:avLst/>
              </a:prstGeom>
              <a:solidFill>
                <a:srgbClr val="989B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5" name="Rectangle 181"/>
              <p:cNvSpPr>
                <a:spLocks noChangeArrowheads="1"/>
              </p:cNvSpPr>
              <p:nvPr/>
            </p:nvSpPr>
            <p:spPr bwMode="auto">
              <a:xfrm>
                <a:off x="1089" y="2122"/>
                <a:ext cx="20" cy="29"/>
              </a:xfrm>
              <a:prstGeom prst="rect">
                <a:avLst/>
              </a:prstGeom>
              <a:solidFill>
                <a:srgbClr val="9598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6" name="Rectangle 182"/>
              <p:cNvSpPr>
                <a:spLocks noChangeArrowheads="1"/>
              </p:cNvSpPr>
              <p:nvPr/>
            </p:nvSpPr>
            <p:spPr bwMode="auto">
              <a:xfrm>
                <a:off x="1105" y="2122"/>
                <a:ext cx="21" cy="29"/>
              </a:xfrm>
              <a:prstGeom prst="rect">
                <a:avLst/>
              </a:prstGeom>
              <a:solidFill>
                <a:srgbClr val="9093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7" name="Rectangle 183"/>
              <p:cNvSpPr>
                <a:spLocks noChangeArrowheads="1"/>
              </p:cNvSpPr>
              <p:nvPr/>
            </p:nvSpPr>
            <p:spPr bwMode="auto">
              <a:xfrm>
                <a:off x="1122" y="2122"/>
                <a:ext cx="16" cy="29"/>
              </a:xfrm>
              <a:prstGeom prst="rect">
                <a:avLst/>
              </a:prstGeom>
              <a:solidFill>
                <a:srgbClr val="8D9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8" name="Rectangle 184"/>
              <p:cNvSpPr>
                <a:spLocks noChangeArrowheads="1"/>
              </p:cNvSpPr>
              <p:nvPr/>
            </p:nvSpPr>
            <p:spPr bwMode="auto">
              <a:xfrm>
                <a:off x="1134" y="2122"/>
                <a:ext cx="20" cy="29"/>
              </a:xfrm>
              <a:prstGeom prst="rect">
                <a:avLst/>
              </a:prstGeom>
              <a:solidFill>
                <a:srgbClr val="8B8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9" name="Rectangle 185"/>
              <p:cNvSpPr>
                <a:spLocks noChangeArrowheads="1"/>
              </p:cNvSpPr>
              <p:nvPr/>
            </p:nvSpPr>
            <p:spPr bwMode="auto">
              <a:xfrm>
                <a:off x="1150" y="2122"/>
                <a:ext cx="17" cy="29"/>
              </a:xfrm>
              <a:prstGeom prst="rect">
                <a:avLst/>
              </a:prstGeom>
              <a:solidFill>
                <a:srgbClr val="888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0" name="Rectangle 186"/>
              <p:cNvSpPr>
                <a:spLocks noChangeArrowheads="1"/>
              </p:cNvSpPr>
              <p:nvPr/>
            </p:nvSpPr>
            <p:spPr bwMode="auto">
              <a:xfrm>
                <a:off x="1167" y="2122"/>
                <a:ext cx="20" cy="29"/>
              </a:xfrm>
              <a:prstGeom prst="rect">
                <a:avLst/>
              </a:prstGeom>
              <a:solidFill>
                <a:srgbClr val="868A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1" name="Rectangle 187"/>
              <p:cNvSpPr>
                <a:spLocks noChangeArrowheads="1"/>
              </p:cNvSpPr>
              <p:nvPr/>
            </p:nvSpPr>
            <p:spPr bwMode="auto">
              <a:xfrm>
                <a:off x="1179" y="2122"/>
                <a:ext cx="16" cy="29"/>
              </a:xfrm>
              <a:prstGeom prst="rect">
                <a:avLst/>
              </a:prstGeom>
              <a:solidFill>
                <a:srgbClr val="8287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2" name="Rectangle 188"/>
              <p:cNvSpPr>
                <a:spLocks noChangeArrowheads="1"/>
              </p:cNvSpPr>
              <p:nvPr/>
            </p:nvSpPr>
            <p:spPr bwMode="auto">
              <a:xfrm>
                <a:off x="389" y="2122"/>
                <a:ext cx="810" cy="29"/>
              </a:xfrm>
              <a:prstGeom prst="rect">
                <a:avLst/>
              </a:prstGeom>
              <a:noFill/>
              <a:ln w="0">
                <a:solidFill>
                  <a:srgbClr val="24272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3" name="Freeform 189"/>
              <p:cNvSpPr>
                <a:spLocks/>
              </p:cNvSpPr>
              <p:nvPr/>
            </p:nvSpPr>
            <p:spPr bwMode="auto">
              <a:xfrm>
                <a:off x="389" y="2073"/>
                <a:ext cx="806" cy="49"/>
              </a:xfrm>
              <a:custGeom>
                <a:avLst/>
                <a:gdLst>
                  <a:gd name="T0" fmla="*/ 0 w 806"/>
                  <a:gd name="T1" fmla="*/ 49 h 49"/>
                  <a:gd name="T2" fmla="*/ 200 w 806"/>
                  <a:gd name="T3" fmla="*/ 0 h 49"/>
                  <a:gd name="T4" fmla="*/ 606 w 806"/>
                  <a:gd name="T5" fmla="*/ 0 h 49"/>
                  <a:gd name="T6" fmla="*/ 806 w 806"/>
                  <a:gd name="T7" fmla="*/ 49 h 49"/>
                  <a:gd name="T8" fmla="*/ 0 w 806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6" h="49">
                    <a:moveTo>
                      <a:pt x="0" y="49"/>
                    </a:moveTo>
                    <a:lnTo>
                      <a:pt x="200" y="0"/>
                    </a:lnTo>
                    <a:lnTo>
                      <a:pt x="606" y="0"/>
                    </a:lnTo>
                    <a:lnTo>
                      <a:pt x="806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1C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4" name="Freeform 190"/>
              <p:cNvSpPr>
                <a:spLocks/>
              </p:cNvSpPr>
              <p:nvPr/>
            </p:nvSpPr>
            <p:spPr bwMode="auto">
              <a:xfrm>
                <a:off x="389" y="2073"/>
                <a:ext cx="806" cy="49"/>
              </a:xfrm>
              <a:custGeom>
                <a:avLst/>
                <a:gdLst>
                  <a:gd name="T0" fmla="*/ 0 w 806"/>
                  <a:gd name="T1" fmla="*/ 49 h 49"/>
                  <a:gd name="T2" fmla="*/ 200 w 806"/>
                  <a:gd name="T3" fmla="*/ 0 h 49"/>
                  <a:gd name="T4" fmla="*/ 606 w 806"/>
                  <a:gd name="T5" fmla="*/ 0 h 49"/>
                  <a:gd name="T6" fmla="*/ 806 w 806"/>
                  <a:gd name="T7" fmla="*/ 49 h 49"/>
                  <a:gd name="T8" fmla="*/ 0 w 806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6" h="49">
                    <a:moveTo>
                      <a:pt x="0" y="49"/>
                    </a:moveTo>
                    <a:lnTo>
                      <a:pt x="200" y="0"/>
                    </a:lnTo>
                    <a:lnTo>
                      <a:pt x="606" y="0"/>
                    </a:lnTo>
                    <a:lnTo>
                      <a:pt x="806" y="49"/>
                    </a:lnTo>
                    <a:lnTo>
                      <a:pt x="0" y="49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5" name="Rectangle 191"/>
              <p:cNvSpPr>
                <a:spLocks noChangeArrowheads="1"/>
              </p:cNvSpPr>
              <p:nvPr/>
            </p:nvSpPr>
            <p:spPr bwMode="auto">
              <a:xfrm>
                <a:off x="172" y="1164"/>
                <a:ext cx="1236" cy="864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6" name="Rectangle 192"/>
              <p:cNvSpPr>
                <a:spLocks noChangeArrowheads="1"/>
              </p:cNvSpPr>
              <p:nvPr/>
            </p:nvSpPr>
            <p:spPr bwMode="auto">
              <a:xfrm>
                <a:off x="172" y="1164"/>
                <a:ext cx="1236" cy="868"/>
              </a:xfrm>
              <a:prstGeom prst="rect">
                <a:avLst/>
              </a:prstGeom>
              <a:noFill/>
              <a:ln w="0">
                <a:solidFill>
                  <a:srgbClr val="24272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7" name="Rectangle 193"/>
              <p:cNvSpPr>
                <a:spLocks noChangeArrowheads="1"/>
              </p:cNvSpPr>
              <p:nvPr/>
            </p:nvSpPr>
            <p:spPr bwMode="auto">
              <a:xfrm>
                <a:off x="254" y="1225"/>
                <a:ext cx="1081" cy="672"/>
              </a:xfrm>
              <a:prstGeom prst="rect">
                <a:avLst/>
              </a:prstGeom>
              <a:noFill/>
              <a:ln w="0">
                <a:solidFill>
                  <a:srgbClr val="24272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8" name="Rectangle 194"/>
              <p:cNvSpPr>
                <a:spLocks noChangeArrowheads="1"/>
              </p:cNvSpPr>
              <p:nvPr/>
            </p:nvSpPr>
            <p:spPr bwMode="auto">
              <a:xfrm>
                <a:off x="254" y="1225"/>
                <a:ext cx="1081" cy="672"/>
              </a:xfrm>
              <a:prstGeom prst="rect">
                <a:avLst/>
              </a:pr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9" name="Rectangle 195"/>
              <p:cNvSpPr>
                <a:spLocks noChangeArrowheads="1"/>
              </p:cNvSpPr>
              <p:nvPr/>
            </p:nvSpPr>
            <p:spPr bwMode="auto">
              <a:xfrm>
                <a:off x="254" y="1225"/>
                <a:ext cx="1081" cy="672"/>
              </a:xfrm>
              <a:prstGeom prst="rect">
                <a:avLst/>
              </a:prstGeom>
              <a:noFill/>
              <a:ln w="0">
                <a:solidFill>
                  <a:srgbClr val="24272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80" name="Line 196"/>
              <p:cNvCxnSpPr>
                <a:cxnSpLocks noChangeShapeType="1"/>
              </p:cNvCxnSpPr>
              <p:nvPr/>
            </p:nvCxnSpPr>
            <p:spPr bwMode="auto">
              <a:xfrm>
                <a:off x="172" y="1950"/>
                <a:ext cx="1236" cy="0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1" name="Line 197"/>
              <p:cNvCxnSpPr>
                <a:cxnSpLocks noChangeShapeType="1"/>
              </p:cNvCxnSpPr>
              <p:nvPr/>
            </p:nvCxnSpPr>
            <p:spPr bwMode="auto">
              <a:xfrm>
                <a:off x="635" y="1950"/>
                <a:ext cx="4" cy="78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2" name="Line 198"/>
              <p:cNvCxnSpPr>
                <a:cxnSpLocks noChangeShapeType="1"/>
              </p:cNvCxnSpPr>
              <p:nvPr/>
            </p:nvCxnSpPr>
            <p:spPr bwMode="auto">
              <a:xfrm>
                <a:off x="954" y="1950"/>
                <a:ext cx="0" cy="78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3" name="Rectangle 199"/>
              <p:cNvSpPr>
                <a:spLocks noChangeArrowheads="1"/>
              </p:cNvSpPr>
              <p:nvPr/>
            </p:nvSpPr>
            <p:spPr bwMode="auto">
              <a:xfrm>
                <a:off x="1220" y="1971"/>
                <a:ext cx="45" cy="37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4" name="Rectangle 200"/>
              <p:cNvSpPr>
                <a:spLocks noChangeArrowheads="1"/>
              </p:cNvSpPr>
              <p:nvPr/>
            </p:nvSpPr>
            <p:spPr bwMode="auto">
              <a:xfrm>
                <a:off x="1220" y="1971"/>
                <a:ext cx="49" cy="41"/>
              </a:xfrm>
              <a:prstGeom prst="rect">
                <a:avLst/>
              </a:prstGeom>
              <a:noFill/>
              <a:ln w="0">
                <a:solidFill>
                  <a:srgbClr val="24272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5" name="Rectangle 201"/>
              <p:cNvSpPr>
                <a:spLocks noChangeArrowheads="1"/>
              </p:cNvSpPr>
              <p:nvPr/>
            </p:nvSpPr>
            <p:spPr bwMode="auto">
              <a:xfrm>
                <a:off x="4671" y="746"/>
                <a:ext cx="12" cy="532"/>
              </a:xfrm>
              <a:prstGeom prst="rect">
                <a:avLst/>
              </a:prstGeom>
              <a:solidFill>
                <a:srgbClr val="073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6" name="Rectangle 202"/>
              <p:cNvSpPr>
                <a:spLocks noChangeArrowheads="1"/>
              </p:cNvSpPr>
              <p:nvPr/>
            </p:nvSpPr>
            <p:spPr bwMode="auto">
              <a:xfrm>
                <a:off x="1891" y="496"/>
                <a:ext cx="5269" cy="266"/>
              </a:xfrm>
              <a:prstGeom prst="rect">
                <a:avLst/>
              </a:prstGeom>
              <a:solidFill>
                <a:srgbClr val="073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7" name="Rectangle 203"/>
              <p:cNvSpPr>
                <a:spLocks noChangeArrowheads="1"/>
              </p:cNvSpPr>
              <p:nvPr/>
            </p:nvSpPr>
            <p:spPr bwMode="auto">
              <a:xfrm>
                <a:off x="3370" y="550"/>
                <a:ext cx="353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o-RO" sz="1400" b="1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Companii </a:t>
                </a:r>
                <a:r>
                  <a:rPr lang="ro-RO" sz="1400" b="1" dirty="0" smtClean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multinaționale (CMN)</a:t>
                </a:r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8" name="Rectangle 204"/>
              <p:cNvSpPr>
                <a:spLocks noChangeArrowheads="1"/>
              </p:cNvSpPr>
              <p:nvPr/>
            </p:nvSpPr>
            <p:spPr bwMode="auto">
              <a:xfrm>
                <a:off x="282" y="1237"/>
                <a:ext cx="1028" cy="648"/>
              </a:xfrm>
              <a:prstGeom prst="rect">
                <a:avLst/>
              </a:prstGeom>
              <a:solidFill>
                <a:srgbClr val="073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9" name="Rectangle 205"/>
              <p:cNvSpPr>
                <a:spLocks noChangeArrowheads="1"/>
              </p:cNvSpPr>
              <p:nvPr/>
            </p:nvSpPr>
            <p:spPr bwMode="auto">
              <a:xfrm>
                <a:off x="282" y="1315"/>
                <a:ext cx="987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o-RO" sz="12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Baza de date cu furnizorii locali</a:t>
                </a:r>
                <a:endParaRPr lang="en-US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9" name="Rectangle 209"/>
            <p:cNvSpPr>
              <a:spLocks noChangeArrowheads="1"/>
            </p:cNvSpPr>
            <p:nvPr/>
          </p:nvSpPr>
          <p:spPr bwMode="auto">
            <a:xfrm>
              <a:off x="3488993" y="905091"/>
              <a:ext cx="592467" cy="177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o-RO" sz="1100" b="1" dirty="0">
                  <a:solidFill>
                    <a:srgbClr val="1F1A17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Evaluarea de control</a:t>
              </a:r>
              <a:endParaRPr lang="en-US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211"/>
            <p:cNvSpPr>
              <a:spLocks noChangeArrowheads="1"/>
            </p:cNvSpPr>
            <p:nvPr/>
          </p:nvSpPr>
          <p:spPr bwMode="auto">
            <a:xfrm>
              <a:off x="1078922" y="814029"/>
              <a:ext cx="595067" cy="354413"/>
            </a:xfrm>
            <a:prstGeom prst="rect">
              <a:avLst/>
            </a:prstGeom>
            <a:noFill/>
            <a:ln w="16">
              <a:solidFill>
                <a:srgbClr val="0732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 dirty="0"/>
            </a:p>
          </p:txBody>
        </p:sp>
        <p:sp>
          <p:nvSpPr>
            <p:cNvPr id="61" name="Rectangle 212"/>
            <p:cNvSpPr>
              <a:spLocks noChangeArrowheads="1"/>
            </p:cNvSpPr>
            <p:nvPr/>
          </p:nvSpPr>
          <p:spPr bwMode="auto">
            <a:xfrm>
              <a:off x="1874711" y="814029"/>
              <a:ext cx="597567" cy="354413"/>
            </a:xfrm>
            <a:prstGeom prst="rect">
              <a:avLst/>
            </a:prstGeom>
            <a:noFill/>
            <a:ln w="16">
              <a:solidFill>
                <a:srgbClr val="0732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2" name="Rectangle 213"/>
            <p:cNvSpPr>
              <a:spLocks noChangeArrowheads="1"/>
            </p:cNvSpPr>
            <p:nvPr/>
          </p:nvSpPr>
          <p:spPr bwMode="auto">
            <a:xfrm>
              <a:off x="2672301" y="814029"/>
              <a:ext cx="598267" cy="354413"/>
            </a:xfrm>
            <a:prstGeom prst="rect">
              <a:avLst/>
            </a:prstGeom>
            <a:noFill/>
            <a:ln w="16">
              <a:solidFill>
                <a:srgbClr val="0732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3" name="Rectangle 214"/>
            <p:cNvSpPr>
              <a:spLocks noChangeArrowheads="1"/>
            </p:cNvSpPr>
            <p:nvPr/>
          </p:nvSpPr>
          <p:spPr bwMode="auto">
            <a:xfrm>
              <a:off x="3470591" y="814029"/>
              <a:ext cx="595067" cy="354413"/>
            </a:xfrm>
            <a:prstGeom prst="rect">
              <a:avLst/>
            </a:prstGeom>
            <a:noFill/>
            <a:ln w="16">
              <a:solidFill>
                <a:srgbClr val="0732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4" name="Rectangle 215"/>
            <p:cNvSpPr>
              <a:spLocks noChangeArrowheads="1"/>
            </p:cNvSpPr>
            <p:nvPr/>
          </p:nvSpPr>
          <p:spPr bwMode="auto">
            <a:xfrm>
              <a:off x="4268881" y="814029"/>
              <a:ext cx="595067" cy="354413"/>
            </a:xfrm>
            <a:prstGeom prst="rect">
              <a:avLst/>
            </a:prstGeom>
            <a:noFill/>
            <a:ln w="16">
              <a:solidFill>
                <a:srgbClr val="0732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5" name="Rectangle 216"/>
            <p:cNvSpPr>
              <a:spLocks noChangeArrowheads="1"/>
            </p:cNvSpPr>
            <p:nvPr/>
          </p:nvSpPr>
          <p:spPr bwMode="auto">
            <a:xfrm>
              <a:off x="5066571" y="814029"/>
              <a:ext cx="595667" cy="354413"/>
            </a:xfrm>
            <a:prstGeom prst="rect">
              <a:avLst/>
            </a:prstGeom>
            <a:noFill/>
            <a:ln w="16">
              <a:solidFill>
                <a:srgbClr val="0732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6" name="Rectangle 217"/>
            <p:cNvSpPr>
              <a:spLocks noChangeArrowheads="1"/>
            </p:cNvSpPr>
            <p:nvPr/>
          </p:nvSpPr>
          <p:spPr bwMode="auto">
            <a:xfrm>
              <a:off x="4538812" y="473717"/>
              <a:ext cx="8301" cy="337812"/>
            </a:xfrm>
            <a:prstGeom prst="rect">
              <a:avLst/>
            </a:prstGeom>
            <a:solidFill>
              <a:srgbClr val="073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7" name="Rectangle 218"/>
            <p:cNvSpPr>
              <a:spLocks noChangeArrowheads="1"/>
            </p:cNvSpPr>
            <p:nvPr/>
          </p:nvSpPr>
          <p:spPr bwMode="auto">
            <a:xfrm>
              <a:off x="3137654" y="1514453"/>
              <a:ext cx="455351" cy="140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algn="just">
                <a:spcAft>
                  <a:spcPts val="1000"/>
                </a:spcAft>
              </a:pPr>
              <a:r>
                <a:rPr lang="ro-RO" sz="1100" b="1" dirty="0">
                  <a:solidFill>
                    <a:srgbClr val="1F1A17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consultanță</a:t>
              </a:r>
              <a:endParaRPr lang="en-US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219"/>
            <p:cNvSpPr>
              <a:spLocks noChangeArrowheads="1"/>
            </p:cNvSpPr>
            <p:nvPr/>
          </p:nvSpPr>
          <p:spPr bwMode="auto">
            <a:xfrm>
              <a:off x="3139154" y="1617657"/>
              <a:ext cx="866998" cy="88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ro-RO" sz="1100" b="1" dirty="0">
                  <a:solidFill>
                    <a:srgbClr val="1F1A17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suport</a:t>
              </a:r>
              <a:r>
                <a:rPr lang="ro-RO" sz="700" b="1" dirty="0">
                  <a:solidFill>
                    <a:srgbClr val="1F1A17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o-RO" sz="1100" b="1" dirty="0">
                  <a:solidFill>
                    <a:srgbClr val="1F1A17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tehni</a:t>
              </a:r>
              <a:r>
                <a:rPr lang="ro-RO" sz="1100" dirty="0">
                  <a:solidFill>
                    <a:srgbClr val="1F1A17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220"/>
            <p:cNvSpPr>
              <a:spLocks noChangeArrowheads="1"/>
            </p:cNvSpPr>
            <p:nvPr/>
          </p:nvSpPr>
          <p:spPr bwMode="auto">
            <a:xfrm>
              <a:off x="3125643" y="1722047"/>
              <a:ext cx="793979" cy="88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ro-RO" sz="1100" b="1" dirty="0">
                  <a:solidFill>
                    <a:srgbClr val="1F1A17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întâlniri</a:t>
              </a:r>
              <a:r>
                <a:rPr lang="ro-RO" sz="700" b="1" dirty="0">
                  <a:solidFill>
                    <a:srgbClr val="1F1A17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o-RO" sz="1100" b="1" dirty="0">
                  <a:solidFill>
                    <a:srgbClr val="1F1A17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cu</a:t>
              </a:r>
              <a:r>
                <a:rPr lang="ro-RO" sz="700" b="1" dirty="0">
                  <a:solidFill>
                    <a:srgbClr val="1F1A17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o-RO" sz="1100" b="1" dirty="0">
                  <a:solidFill>
                    <a:srgbClr val="1F1A17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clienții</a:t>
              </a:r>
              <a:endParaRPr lang="en-US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221"/>
            <p:cNvSpPr>
              <a:spLocks noChangeArrowheads="1"/>
            </p:cNvSpPr>
            <p:nvPr/>
          </p:nvSpPr>
          <p:spPr bwMode="auto">
            <a:xfrm>
              <a:off x="2023039" y="1521770"/>
              <a:ext cx="447158" cy="88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Aft>
                  <a:spcPts val="1000"/>
                </a:spcAft>
              </a:pPr>
              <a:r>
                <a:rPr lang="ro-RO" sz="1100" b="1" dirty="0">
                  <a:solidFill>
                    <a:srgbClr val="1F1A17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consiliere</a:t>
              </a:r>
              <a:endParaRPr lang="en-US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222"/>
            <p:cNvSpPr>
              <a:spLocks noChangeArrowheads="1"/>
            </p:cNvSpPr>
            <p:nvPr/>
          </p:nvSpPr>
          <p:spPr bwMode="auto">
            <a:xfrm>
              <a:off x="2035530" y="1610357"/>
              <a:ext cx="930605" cy="88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just">
                <a:spcAft>
                  <a:spcPts val="1000"/>
                </a:spcAft>
              </a:pPr>
              <a:r>
                <a:rPr lang="ro-RO" sz="1100" b="1" dirty="0">
                  <a:solidFill>
                    <a:srgbClr val="1F1A17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ateliere</a:t>
              </a:r>
              <a:r>
                <a:rPr lang="ro-RO" sz="700" b="1" dirty="0">
                  <a:solidFill>
                    <a:srgbClr val="1F1A17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o-RO" sz="1100" b="1" dirty="0">
                  <a:solidFill>
                    <a:srgbClr val="1F1A17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</a:t>
              </a:r>
              <a:r>
                <a:rPr lang="ro-RO" sz="700" b="1" dirty="0">
                  <a:solidFill>
                    <a:srgbClr val="1F1A17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o-RO" sz="1100" b="1" dirty="0">
                  <a:solidFill>
                    <a:srgbClr val="1F1A17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lucru</a:t>
              </a:r>
              <a:endParaRPr lang="en-US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223"/>
            <p:cNvSpPr>
              <a:spLocks noChangeArrowheads="1"/>
            </p:cNvSpPr>
            <p:nvPr/>
          </p:nvSpPr>
          <p:spPr bwMode="auto">
            <a:xfrm>
              <a:off x="2039930" y="1709460"/>
              <a:ext cx="892601" cy="88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just">
                <a:spcAft>
                  <a:spcPts val="1000"/>
                </a:spcAft>
              </a:pPr>
              <a:r>
                <a:rPr lang="en-US" sz="1100" b="1" dirty="0">
                  <a:solidFill>
                    <a:srgbClr val="1F1A17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networking</a:t>
              </a:r>
              <a:endParaRPr lang="en-US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224"/>
            <p:cNvSpPr>
              <a:spLocks noChangeArrowheads="1"/>
            </p:cNvSpPr>
            <p:nvPr/>
          </p:nvSpPr>
          <p:spPr bwMode="auto">
            <a:xfrm>
              <a:off x="1766325" y="1342305"/>
              <a:ext cx="2263955" cy="517518"/>
            </a:xfrm>
            <a:prstGeom prst="rect">
              <a:avLst/>
            </a:prstGeom>
            <a:noFill/>
            <a:ln w="16">
              <a:solidFill>
                <a:srgbClr val="0732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4" name="Rectangle 225"/>
            <p:cNvSpPr>
              <a:spLocks noChangeArrowheads="1"/>
            </p:cNvSpPr>
            <p:nvPr/>
          </p:nvSpPr>
          <p:spPr bwMode="auto">
            <a:xfrm>
              <a:off x="2131004" y="1385723"/>
              <a:ext cx="1142981" cy="102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ro-RO" sz="1200" b="1" dirty="0">
                  <a:solidFill>
                    <a:srgbClr val="07326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Suport pentru furnizori</a:t>
              </a:r>
              <a:endPara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Freeform 226"/>
            <p:cNvSpPr>
              <a:spLocks/>
            </p:cNvSpPr>
            <p:nvPr/>
          </p:nvSpPr>
          <p:spPr bwMode="auto">
            <a:xfrm>
              <a:off x="3067346" y="1553255"/>
              <a:ext cx="29203" cy="28501"/>
            </a:xfrm>
            <a:custGeom>
              <a:avLst/>
              <a:gdLst>
                <a:gd name="T0" fmla="*/ 15875 w 46"/>
                <a:gd name="T1" fmla="*/ 0 h 45"/>
                <a:gd name="T2" fmla="*/ 20955 w 46"/>
                <a:gd name="T3" fmla="*/ 0 h 45"/>
                <a:gd name="T4" fmla="*/ 26035 w 46"/>
                <a:gd name="T5" fmla="*/ 5080 h 45"/>
                <a:gd name="T6" fmla="*/ 29210 w 46"/>
                <a:gd name="T7" fmla="*/ 7620 h 45"/>
                <a:gd name="T8" fmla="*/ 29210 w 46"/>
                <a:gd name="T9" fmla="*/ 15875 h 45"/>
                <a:gd name="T10" fmla="*/ 29210 w 46"/>
                <a:gd name="T11" fmla="*/ 20955 h 45"/>
                <a:gd name="T12" fmla="*/ 26035 w 46"/>
                <a:gd name="T13" fmla="*/ 26035 h 45"/>
                <a:gd name="T14" fmla="*/ 20955 w 46"/>
                <a:gd name="T15" fmla="*/ 28575 h 45"/>
                <a:gd name="T16" fmla="*/ 15875 w 46"/>
                <a:gd name="T17" fmla="*/ 28575 h 45"/>
                <a:gd name="T18" fmla="*/ 10795 w 46"/>
                <a:gd name="T19" fmla="*/ 28575 h 45"/>
                <a:gd name="T20" fmla="*/ 5715 w 46"/>
                <a:gd name="T21" fmla="*/ 26035 h 45"/>
                <a:gd name="T22" fmla="*/ 0 w 46"/>
                <a:gd name="T23" fmla="*/ 20955 h 45"/>
                <a:gd name="T24" fmla="*/ 0 w 46"/>
                <a:gd name="T25" fmla="*/ 15875 h 45"/>
                <a:gd name="T26" fmla="*/ 0 w 46"/>
                <a:gd name="T27" fmla="*/ 7620 h 45"/>
                <a:gd name="T28" fmla="*/ 5715 w 46"/>
                <a:gd name="T29" fmla="*/ 5080 h 45"/>
                <a:gd name="T30" fmla="*/ 10795 w 46"/>
                <a:gd name="T31" fmla="*/ 0 h 45"/>
                <a:gd name="T32" fmla="*/ 15875 w 46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5">
                  <a:moveTo>
                    <a:pt x="25" y="0"/>
                  </a:moveTo>
                  <a:lnTo>
                    <a:pt x="33" y="0"/>
                  </a:lnTo>
                  <a:lnTo>
                    <a:pt x="41" y="8"/>
                  </a:lnTo>
                  <a:lnTo>
                    <a:pt x="46" y="12"/>
                  </a:lnTo>
                  <a:lnTo>
                    <a:pt x="46" y="25"/>
                  </a:lnTo>
                  <a:lnTo>
                    <a:pt x="46" y="33"/>
                  </a:lnTo>
                  <a:lnTo>
                    <a:pt x="41" y="41"/>
                  </a:lnTo>
                  <a:lnTo>
                    <a:pt x="33" y="45"/>
                  </a:lnTo>
                  <a:lnTo>
                    <a:pt x="25" y="45"/>
                  </a:lnTo>
                  <a:lnTo>
                    <a:pt x="17" y="45"/>
                  </a:lnTo>
                  <a:lnTo>
                    <a:pt x="9" y="41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9" y="8"/>
                  </a:lnTo>
                  <a:lnTo>
                    <a:pt x="17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73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6" name="Freeform 227"/>
            <p:cNvSpPr>
              <a:spLocks/>
            </p:cNvSpPr>
            <p:nvPr/>
          </p:nvSpPr>
          <p:spPr bwMode="auto">
            <a:xfrm>
              <a:off x="3067346" y="1654858"/>
              <a:ext cx="29203" cy="28501"/>
            </a:xfrm>
            <a:custGeom>
              <a:avLst/>
              <a:gdLst>
                <a:gd name="T0" fmla="*/ 15875 w 46"/>
                <a:gd name="T1" fmla="*/ 0 h 45"/>
                <a:gd name="T2" fmla="*/ 20955 w 46"/>
                <a:gd name="T3" fmla="*/ 0 h 45"/>
                <a:gd name="T4" fmla="*/ 26035 w 46"/>
                <a:gd name="T5" fmla="*/ 5080 h 45"/>
                <a:gd name="T6" fmla="*/ 29210 w 46"/>
                <a:gd name="T7" fmla="*/ 7620 h 45"/>
                <a:gd name="T8" fmla="*/ 29210 w 46"/>
                <a:gd name="T9" fmla="*/ 15240 h 45"/>
                <a:gd name="T10" fmla="*/ 29210 w 46"/>
                <a:gd name="T11" fmla="*/ 20955 h 45"/>
                <a:gd name="T12" fmla="*/ 26035 w 46"/>
                <a:gd name="T13" fmla="*/ 26035 h 45"/>
                <a:gd name="T14" fmla="*/ 20955 w 46"/>
                <a:gd name="T15" fmla="*/ 28575 h 45"/>
                <a:gd name="T16" fmla="*/ 15875 w 46"/>
                <a:gd name="T17" fmla="*/ 28575 h 45"/>
                <a:gd name="T18" fmla="*/ 10795 w 46"/>
                <a:gd name="T19" fmla="*/ 28575 h 45"/>
                <a:gd name="T20" fmla="*/ 5715 w 46"/>
                <a:gd name="T21" fmla="*/ 26035 h 45"/>
                <a:gd name="T22" fmla="*/ 0 w 46"/>
                <a:gd name="T23" fmla="*/ 20955 h 45"/>
                <a:gd name="T24" fmla="*/ 0 w 46"/>
                <a:gd name="T25" fmla="*/ 15240 h 45"/>
                <a:gd name="T26" fmla="*/ 0 w 46"/>
                <a:gd name="T27" fmla="*/ 7620 h 45"/>
                <a:gd name="T28" fmla="*/ 5715 w 46"/>
                <a:gd name="T29" fmla="*/ 5080 h 45"/>
                <a:gd name="T30" fmla="*/ 10795 w 46"/>
                <a:gd name="T31" fmla="*/ 0 h 45"/>
                <a:gd name="T32" fmla="*/ 15875 w 46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5">
                  <a:moveTo>
                    <a:pt x="25" y="0"/>
                  </a:moveTo>
                  <a:lnTo>
                    <a:pt x="33" y="0"/>
                  </a:lnTo>
                  <a:lnTo>
                    <a:pt x="41" y="8"/>
                  </a:lnTo>
                  <a:lnTo>
                    <a:pt x="46" y="12"/>
                  </a:lnTo>
                  <a:lnTo>
                    <a:pt x="46" y="24"/>
                  </a:lnTo>
                  <a:lnTo>
                    <a:pt x="46" y="33"/>
                  </a:lnTo>
                  <a:lnTo>
                    <a:pt x="41" y="41"/>
                  </a:lnTo>
                  <a:lnTo>
                    <a:pt x="33" y="45"/>
                  </a:lnTo>
                  <a:lnTo>
                    <a:pt x="25" y="45"/>
                  </a:lnTo>
                  <a:lnTo>
                    <a:pt x="17" y="45"/>
                  </a:lnTo>
                  <a:lnTo>
                    <a:pt x="9" y="41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9" y="8"/>
                  </a:lnTo>
                  <a:lnTo>
                    <a:pt x="17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73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7" name="Freeform 228"/>
            <p:cNvSpPr>
              <a:spLocks/>
            </p:cNvSpPr>
            <p:nvPr/>
          </p:nvSpPr>
          <p:spPr bwMode="auto">
            <a:xfrm>
              <a:off x="3067346" y="1750662"/>
              <a:ext cx="29203" cy="28601"/>
            </a:xfrm>
            <a:custGeom>
              <a:avLst/>
              <a:gdLst>
                <a:gd name="T0" fmla="*/ 15875 w 46"/>
                <a:gd name="T1" fmla="*/ 0 h 45"/>
                <a:gd name="T2" fmla="*/ 20955 w 46"/>
                <a:gd name="T3" fmla="*/ 0 h 45"/>
                <a:gd name="T4" fmla="*/ 26035 w 46"/>
                <a:gd name="T5" fmla="*/ 5715 h 45"/>
                <a:gd name="T6" fmla="*/ 29210 w 46"/>
                <a:gd name="T7" fmla="*/ 8255 h 45"/>
                <a:gd name="T8" fmla="*/ 29210 w 46"/>
                <a:gd name="T9" fmla="*/ 15875 h 45"/>
                <a:gd name="T10" fmla="*/ 29210 w 46"/>
                <a:gd name="T11" fmla="*/ 20955 h 45"/>
                <a:gd name="T12" fmla="*/ 26035 w 46"/>
                <a:gd name="T13" fmla="*/ 26035 h 45"/>
                <a:gd name="T14" fmla="*/ 20955 w 46"/>
                <a:gd name="T15" fmla="*/ 28575 h 45"/>
                <a:gd name="T16" fmla="*/ 15875 w 46"/>
                <a:gd name="T17" fmla="*/ 28575 h 45"/>
                <a:gd name="T18" fmla="*/ 10795 w 46"/>
                <a:gd name="T19" fmla="*/ 28575 h 45"/>
                <a:gd name="T20" fmla="*/ 5715 w 46"/>
                <a:gd name="T21" fmla="*/ 26035 h 45"/>
                <a:gd name="T22" fmla="*/ 0 w 46"/>
                <a:gd name="T23" fmla="*/ 20955 h 45"/>
                <a:gd name="T24" fmla="*/ 0 w 46"/>
                <a:gd name="T25" fmla="*/ 15875 h 45"/>
                <a:gd name="T26" fmla="*/ 0 w 46"/>
                <a:gd name="T27" fmla="*/ 8255 h 45"/>
                <a:gd name="T28" fmla="*/ 5715 w 46"/>
                <a:gd name="T29" fmla="*/ 5715 h 45"/>
                <a:gd name="T30" fmla="*/ 10795 w 46"/>
                <a:gd name="T31" fmla="*/ 0 h 45"/>
                <a:gd name="T32" fmla="*/ 15875 w 46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5">
                  <a:moveTo>
                    <a:pt x="25" y="0"/>
                  </a:moveTo>
                  <a:lnTo>
                    <a:pt x="33" y="0"/>
                  </a:lnTo>
                  <a:lnTo>
                    <a:pt x="41" y="9"/>
                  </a:lnTo>
                  <a:lnTo>
                    <a:pt x="46" y="13"/>
                  </a:lnTo>
                  <a:lnTo>
                    <a:pt x="46" y="25"/>
                  </a:lnTo>
                  <a:lnTo>
                    <a:pt x="46" y="33"/>
                  </a:lnTo>
                  <a:lnTo>
                    <a:pt x="41" y="41"/>
                  </a:lnTo>
                  <a:lnTo>
                    <a:pt x="33" y="45"/>
                  </a:lnTo>
                  <a:lnTo>
                    <a:pt x="25" y="45"/>
                  </a:lnTo>
                  <a:lnTo>
                    <a:pt x="17" y="45"/>
                  </a:lnTo>
                  <a:lnTo>
                    <a:pt x="9" y="41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9" y="9"/>
                  </a:lnTo>
                  <a:lnTo>
                    <a:pt x="17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73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8" name="Freeform 229"/>
            <p:cNvSpPr>
              <a:spLocks/>
            </p:cNvSpPr>
            <p:nvPr/>
          </p:nvSpPr>
          <p:spPr bwMode="auto">
            <a:xfrm>
              <a:off x="1968022" y="1553255"/>
              <a:ext cx="31104" cy="28501"/>
            </a:xfrm>
            <a:custGeom>
              <a:avLst/>
              <a:gdLst>
                <a:gd name="T0" fmla="*/ 15240 w 49"/>
                <a:gd name="T1" fmla="*/ 0 h 45"/>
                <a:gd name="T2" fmla="*/ 20955 w 49"/>
                <a:gd name="T3" fmla="*/ 0 h 45"/>
                <a:gd name="T4" fmla="*/ 26035 w 49"/>
                <a:gd name="T5" fmla="*/ 5080 h 45"/>
                <a:gd name="T6" fmla="*/ 28575 w 49"/>
                <a:gd name="T7" fmla="*/ 7620 h 45"/>
                <a:gd name="T8" fmla="*/ 31115 w 49"/>
                <a:gd name="T9" fmla="*/ 15875 h 45"/>
                <a:gd name="T10" fmla="*/ 28575 w 49"/>
                <a:gd name="T11" fmla="*/ 20955 h 45"/>
                <a:gd name="T12" fmla="*/ 26035 w 49"/>
                <a:gd name="T13" fmla="*/ 26035 h 45"/>
                <a:gd name="T14" fmla="*/ 20955 w 49"/>
                <a:gd name="T15" fmla="*/ 28575 h 45"/>
                <a:gd name="T16" fmla="*/ 15240 w 49"/>
                <a:gd name="T17" fmla="*/ 28575 h 45"/>
                <a:gd name="T18" fmla="*/ 10160 w 49"/>
                <a:gd name="T19" fmla="*/ 28575 h 45"/>
                <a:gd name="T20" fmla="*/ 5080 w 49"/>
                <a:gd name="T21" fmla="*/ 26035 h 45"/>
                <a:gd name="T22" fmla="*/ 2540 w 49"/>
                <a:gd name="T23" fmla="*/ 20955 h 45"/>
                <a:gd name="T24" fmla="*/ 0 w 49"/>
                <a:gd name="T25" fmla="*/ 15875 h 45"/>
                <a:gd name="T26" fmla="*/ 2540 w 49"/>
                <a:gd name="T27" fmla="*/ 7620 h 45"/>
                <a:gd name="T28" fmla="*/ 5080 w 49"/>
                <a:gd name="T29" fmla="*/ 5080 h 45"/>
                <a:gd name="T30" fmla="*/ 10160 w 49"/>
                <a:gd name="T31" fmla="*/ 0 h 45"/>
                <a:gd name="T32" fmla="*/ 15240 w 49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5">
                  <a:moveTo>
                    <a:pt x="24" y="0"/>
                  </a:moveTo>
                  <a:lnTo>
                    <a:pt x="33" y="0"/>
                  </a:lnTo>
                  <a:lnTo>
                    <a:pt x="41" y="8"/>
                  </a:lnTo>
                  <a:lnTo>
                    <a:pt x="45" y="12"/>
                  </a:lnTo>
                  <a:lnTo>
                    <a:pt x="49" y="25"/>
                  </a:lnTo>
                  <a:lnTo>
                    <a:pt x="45" y="33"/>
                  </a:lnTo>
                  <a:lnTo>
                    <a:pt x="41" y="41"/>
                  </a:lnTo>
                  <a:lnTo>
                    <a:pt x="33" y="45"/>
                  </a:lnTo>
                  <a:lnTo>
                    <a:pt x="24" y="45"/>
                  </a:lnTo>
                  <a:lnTo>
                    <a:pt x="16" y="45"/>
                  </a:lnTo>
                  <a:lnTo>
                    <a:pt x="8" y="41"/>
                  </a:lnTo>
                  <a:lnTo>
                    <a:pt x="4" y="33"/>
                  </a:lnTo>
                  <a:lnTo>
                    <a:pt x="0" y="25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73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9" name="Freeform 230"/>
            <p:cNvSpPr>
              <a:spLocks/>
            </p:cNvSpPr>
            <p:nvPr/>
          </p:nvSpPr>
          <p:spPr bwMode="auto">
            <a:xfrm>
              <a:off x="1968022" y="1654858"/>
              <a:ext cx="31104" cy="28501"/>
            </a:xfrm>
            <a:custGeom>
              <a:avLst/>
              <a:gdLst>
                <a:gd name="T0" fmla="*/ 15240 w 49"/>
                <a:gd name="T1" fmla="*/ 0 h 45"/>
                <a:gd name="T2" fmla="*/ 20955 w 49"/>
                <a:gd name="T3" fmla="*/ 0 h 45"/>
                <a:gd name="T4" fmla="*/ 26035 w 49"/>
                <a:gd name="T5" fmla="*/ 5080 h 45"/>
                <a:gd name="T6" fmla="*/ 28575 w 49"/>
                <a:gd name="T7" fmla="*/ 7620 h 45"/>
                <a:gd name="T8" fmla="*/ 31115 w 49"/>
                <a:gd name="T9" fmla="*/ 15240 h 45"/>
                <a:gd name="T10" fmla="*/ 28575 w 49"/>
                <a:gd name="T11" fmla="*/ 20955 h 45"/>
                <a:gd name="T12" fmla="*/ 26035 w 49"/>
                <a:gd name="T13" fmla="*/ 26035 h 45"/>
                <a:gd name="T14" fmla="*/ 20955 w 49"/>
                <a:gd name="T15" fmla="*/ 28575 h 45"/>
                <a:gd name="T16" fmla="*/ 15240 w 49"/>
                <a:gd name="T17" fmla="*/ 28575 h 45"/>
                <a:gd name="T18" fmla="*/ 10160 w 49"/>
                <a:gd name="T19" fmla="*/ 28575 h 45"/>
                <a:gd name="T20" fmla="*/ 5080 w 49"/>
                <a:gd name="T21" fmla="*/ 26035 h 45"/>
                <a:gd name="T22" fmla="*/ 2540 w 49"/>
                <a:gd name="T23" fmla="*/ 20955 h 45"/>
                <a:gd name="T24" fmla="*/ 0 w 49"/>
                <a:gd name="T25" fmla="*/ 15240 h 45"/>
                <a:gd name="T26" fmla="*/ 2540 w 49"/>
                <a:gd name="T27" fmla="*/ 7620 h 45"/>
                <a:gd name="T28" fmla="*/ 5080 w 49"/>
                <a:gd name="T29" fmla="*/ 5080 h 45"/>
                <a:gd name="T30" fmla="*/ 10160 w 49"/>
                <a:gd name="T31" fmla="*/ 0 h 45"/>
                <a:gd name="T32" fmla="*/ 15240 w 49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5">
                  <a:moveTo>
                    <a:pt x="24" y="0"/>
                  </a:moveTo>
                  <a:lnTo>
                    <a:pt x="33" y="0"/>
                  </a:lnTo>
                  <a:lnTo>
                    <a:pt x="41" y="8"/>
                  </a:lnTo>
                  <a:lnTo>
                    <a:pt x="45" y="12"/>
                  </a:lnTo>
                  <a:lnTo>
                    <a:pt x="49" y="24"/>
                  </a:lnTo>
                  <a:lnTo>
                    <a:pt x="45" y="33"/>
                  </a:lnTo>
                  <a:lnTo>
                    <a:pt x="41" y="41"/>
                  </a:lnTo>
                  <a:lnTo>
                    <a:pt x="33" y="45"/>
                  </a:lnTo>
                  <a:lnTo>
                    <a:pt x="24" y="45"/>
                  </a:lnTo>
                  <a:lnTo>
                    <a:pt x="16" y="45"/>
                  </a:lnTo>
                  <a:lnTo>
                    <a:pt x="8" y="41"/>
                  </a:lnTo>
                  <a:lnTo>
                    <a:pt x="4" y="33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73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0" name="Freeform 231"/>
            <p:cNvSpPr>
              <a:spLocks/>
            </p:cNvSpPr>
            <p:nvPr/>
          </p:nvSpPr>
          <p:spPr bwMode="auto">
            <a:xfrm>
              <a:off x="1968022" y="1750662"/>
              <a:ext cx="31104" cy="28601"/>
            </a:xfrm>
            <a:custGeom>
              <a:avLst/>
              <a:gdLst>
                <a:gd name="T0" fmla="*/ 15240 w 49"/>
                <a:gd name="T1" fmla="*/ 0 h 45"/>
                <a:gd name="T2" fmla="*/ 20955 w 49"/>
                <a:gd name="T3" fmla="*/ 0 h 45"/>
                <a:gd name="T4" fmla="*/ 26035 w 49"/>
                <a:gd name="T5" fmla="*/ 5715 h 45"/>
                <a:gd name="T6" fmla="*/ 28575 w 49"/>
                <a:gd name="T7" fmla="*/ 8255 h 45"/>
                <a:gd name="T8" fmla="*/ 31115 w 49"/>
                <a:gd name="T9" fmla="*/ 15875 h 45"/>
                <a:gd name="T10" fmla="*/ 28575 w 49"/>
                <a:gd name="T11" fmla="*/ 20955 h 45"/>
                <a:gd name="T12" fmla="*/ 26035 w 49"/>
                <a:gd name="T13" fmla="*/ 26035 h 45"/>
                <a:gd name="T14" fmla="*/ 20955 w 49"/>
                <a:gd name="T15" fmla="*/ 28575 h 45"/>
                <a:gd name="T16" fmla="*/ 15240 w 49"/>
                <a:gd name="T17" fmla="*/ 28575 h 45"/>
                <a:gd name="T18" fmla="*/ 10160 w 49"/>
                <a:gd name="T19" fmla="*/ 28575 h 45"/>
                <a:gd name="T20" fmla="*/ 5080 w 49"/>
                <a:gd name="T21" fmla="*/ 26035 h 45"/>
                <a:gd name="T22" fmla="*/ 2540 w 49"/>
                <a:gd name="T23" fmla="*/ 20955 h 45"/>
                <a:gd name="T24" fmla="*/ 0 w 49"/>
                <a:gd name="T25" fmla="*/ 15875 h 45"/>
                <a:gd name="T26" fmla="*/ 2540 w 49"/>
                <a:gd name="T27" fmla="*/ 8255 h 45"/>
                <a:gd name="T28" fmla="*/ 5080 w 49"/>
                <a:gd name="T29" fmla="*/ 5715 h 45"/>
                <a:gd name="T30" fmla="*/ 10160 w 49"/>
                <a:gd name="T31" fmla="*/ 0 h 45"/>
                <a:gd name="T32" fmla="*/ 15240 w 49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5">
                  <a:moveTo>
                    <a:pt x="24" y="0"/>
                  </a:moveTo>
                  <a:lnTo>
                    <a:pt x="33" y="0"/>
                  </a:lnTo>
                  <a:lnTo>
                    <a:pt x="41" y="9"/>
                  </a:lnTo>
                  <a:lnTo>
                    <a:pt x="45" y="13"/>
                  </a:lnTo>
                  <a:lnTo>
                    <a:pt x="49" y="25"/>
                  </a:lnTo>
                  <a:lnTo>
                    <a:pt x="45" y="33"/>
                  </a:lnTo>
                  <a:lnTo>
                    <a:pt x="41" y="41"/>
                  </a:lnTo>
                  <a:lnTo>
                    <a:pt x="33" y="45"/>
                  </a:lnTo>
                  <a:lnTo>
                    <a:pt x="24" y="45"/>
                  </a:lnTo>
                  <a:lnTo>
                    <a:pt x="16" y="45"/>
                  </a:lnTo>
                  <a:lnTo>
                    <a:pt x="8" y="41"/>
                  </a:lnTo>
                  <a:lnTo>
                    <a:pt x="4" y="33"/>
                  </a:lnTo>
                  <a:lnTo>
                    <a:pt x="0" y="25"/>
                  </a:lnTo>
                  <a:lnTo>
                    <a:pt x="4" y="13"/>
                  </a:lnTo>
                  <a:lnTo>
                    <a:pt x="8" y="9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73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1" name="Rectangle 232"/>
            <p:cNvSpPr>
              <a:spLocks noChangeArrowheads="1"/>
            </p:cNvSpPr>
            <p:nvPr/>
          </p:nvSpPr>
          <p:spPr bwMode="auto">
            <a:xfrm>
              <a:off x="2966335" y="1165841"/>
              <a:ext cx="7701" cy="174006"/>
            </a:xfrm>
            <a:prstGeom prst="rect">
              <a:avLst/>
            </a:prstGeom>
            <a:solidFill>
              <a:srgbClr val="073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2" name="Freeform 233"/>
            <p:cNvSpPr>
              <a:spLocks/>
            </p:cNvSpPr>
            <p:nvPr/>
          </p:nvSpPr>
          <p:spPr bwMode="auto">
            <a:xfrm>
              <a:off x="2932731" y="1162641"/>
              <a:ext cx="77509" cy="68002"/>
            </a:xfrm>
            <a:custGeom>
              <a:avLst/>
              <a:gdLst>
                <a:gd name="T0" fmla="*/ 38735 w 122"/>
                <a:gd name="T1" fmla="*/ 0 h 107"/>
                <a:gd name="T2" fmla="*/ 57150 w 122"/>
                <a:gd name="T3" fmla="*/ 34290 h 107"/>
                <a:gd name="T4" fmla="*/ 77470 w 122"/>
                <a:gd name="T5" fmla="*/ 67945 h 107"/>
                <a:gd name="T6" fmla="*/ 38735 w 122"/>
                <a:gd name="T7" fmla="*/ 67945 h 107"/>
                <a:gd name="T8" fmla="*/ 0 w 122"/>
                <a:gd name="T9" fmla="*/ 67945 h 107"/>
                <a:gd name="T10" fmla="*/ 17780 w 122"/>
                <a:gd name="T11" fmla="*/ 34290 h 107"/>
                <a:gd name="T12" fmla="*/ 38735 w 122"/>
                <a:gd name="T13" fmla="*/ 0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107">
                  <a:moveTo>
                    <a:pt x="61" y="0"/>
                  </a:moveTo>
                  <a:lnTo>
                    <a:pt x="90" y="54"/>
                  </a:lnTo>
                  <a:lnTo>
                    <a:pt x="122" y="107"/>
                  </a:lnTo>
                  <a:lnTo>
                    <a:pt x="61" y="107"/>
                  </a:lnTo>
                  <a:lnTo>
                    <a:pt x="0" y="107"/>
                  </a:lnTo>
                  <a:lnTo>
                    <a:pt x="28" y="5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73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3" name="Freeform 234"/>
            <p:cNvSpPr>
              <a:spLocks/>
            </p:cNvSpPr>
            <p:nvPr/>
          </p:nvSpPr>
          <p:spPr bwMode="auto">
            <a:xfrm>
              <a:off x="483255" y="671124"/>
              <a:ext cx="78109" cy="68002"/>
            </a:xfrm>
            <a:custGeom>
              <a:avLst/>
              <a:gdLst>
                <a:gd name="T0" fmla="*/ 39370 w 123"/>
                <a:gd name="T1" fmla="*/ 67945 h 107"/>
                <a:gd name="T2" fmla="*/ 18415 w 123"/>
                <a:gd name="T3" fmla="*/ 33655 h 107"/>
                <a:gd name="T4" fmla="*/ 0 w 123"/>
                <a:gd name="T5" fmla="*/ 0 h 107"/>
                <a:gd name="T6" fmla="*/ 39370 w 123"/>
                <a:gd name="T7" fmla="*/ 0 h 107"/>
                <a:gd name="T8" fmla="*/ 78105 w 123"/>
                <a:gd name="T9" fmla="*/ 0 h 107"/>
                <a:gd name="T10" fmla="*/ 57150 w 123"/>
                <a:gd name="T11" fmla="*/ 33655 h 107"/>
                <a:gd name="T12" fmla="*/ 39370 w 123"/>
                <a:gd name="T13" fmla="*/ 67945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" h="107">
                  <a:moveTo>
                    <a:pt x="62" y="107"/>
                  </a:moveTo>
                  <a:lnTo>
                    <a:pt x="29" y="53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23" y="0"/>
                  </a:lnTo>
                  <a:lnTo>
                    <a:pt x="90" y="53"/>
                  </a:lnTo>
                  <a:lnTo>
                    <a:pt x="62" y="107"/>
                  </a:lnTo>
                  <a:close/>
                </a:path>
              </a:pathLst>
            </a:custGeom>
            <a:solidFill>
              <a:srgbClr val="073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4" name="Freeform 235"/>
            <p:cNvSpPr>
              <a:spLocks/>
            </p:cNvSpPr>
            <p:nvPr/>
          </p:nvSpPr>
          <p:spPr bwMode="auto">
            <a:xfrm>
              <a:off x="2932731" y="749326"/>
              <a:ext cx="77509" cy="67302"/>
            </a:xfrm>
            <a:custGeom>
              <a:avLst/>
              <a:gdLst>
                <a:gd name="T0" fmla="*/ 38735 w 122"/>
                <a:gd name="T1" fmla="*/ 67310 h 106"/>
                <a:gd name="T2" fmla="*/ 17780 w 122"/>
                <a:gd name="T3" fmla="*/ 33655 h 106"/>
                <a:gd name="T4" fmla="*/ 0 w 122"/>
                <a:gd name="T5" fmla="*/ 0 h 106"/>
                <a:gd name="T6" fmla="*/ 38735 w 122"/>
                <a:gd name="T7" fmla="*/ 0 h 106"/>
                <a:gd name="T8" fmla="*/ 77470 w 122"/>
                <a:gd name="T9" fmla="*/ 0 h 106"/>
                <a:gd name="T10" fmla="*/ 57150 w 122"/>
                <a:gd name="T11" fmla="*/ 33655 h 106"/>
                <a:gd name="T12" fmla="*/ 38735 w 122"/>
                <a:gd name="T13" fmla="*/ 67310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106">
                  <a:moveTo>
                    <a:pt x="61" y="106"/>
                  </a:moveTo>
                  <a:lnTo>
                    <a:pt x="28" y="53"/>
                  </a:lnTo>
                  <a:lnTo>
                    <a:pt x="0" y="0"/>
                  </a:lnTo>
                  <a:lnTo>
                    <a:pt x="61" y="0"/>
                  </a:lnTo>
                  <a:lnTo>
                    <a:pt x="122" y="0"/>
                  </a:lnTo>
                  <a:lnTo>
                    <a:pt x="90" y="53"/>
                  </a:lnTo>
                  <a:lnTo>
                    <a:pt x="61" y="106"/>
                  </a:lnTo>
                  <a:close/>
                </a:path>
              </a:pathLst>
            </a:custGeom>
            <a:solidFill>
              <a:srgbClr val="073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5" name="Freeform 236"/>
            <p:cNvSpPr>
              <a:spLocks/>
            </p:cNvSpPr>
            <p:nvPr/>
          </p:nvSpPr>
          <p:spPr bwMode="auto">
            <a:xfrm>
              <a:off x="5342203" y="749326"/>
              <a:ext cx="78109" cy="67302"/>
            </a:xfrm>
            <a:custGeom>
              <a:avLst/>
              <a:gdLst>
                <a:gd name="T0" fmla="*/ 39370 w 123"/>
                <a:gd name="T1" fmla="*/ 67310 h 106"/>
                <a:gd name="T2" fmla="*/ 20955 w 123"/>
                <a:gd name="T3" fmla="*/ 33655 h 106"/>
                <a:gd name="T4" fmla="*/ 0 w 123"/>
                <a:gd name="T5" fmla="*/ 0 h 106"/>
                <a:gd name="T6" fmla="*/ 39370 w 123"/>
                <a:gd name="T7" fmla="*/ 0 h 106"/>
                <a:gd name="T8" fmla="*/ 78105 w 123"/>
                <a:gd name="T9" fmla="*/ 0 h 106"/>
                <a:gd name="T10" fmla="*/ 57150 w 123"/>
                <a:gd name="T11" fmla="*/ 33655 h 106"/>
                <a:gd name="T12" fmla="*/ 39370 w 123"/>
                <a:gd name="T13" fmla="*/ 67310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" h="106">
                  <a:moveTo>
                    <a:pt x="62" y="106"/>
                  </a:moveTo>
                  <a:lnTo>
                    <a:pt x="33" y="53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23" y="0"/>
                  </a:lnTo>
                  <a:lnTo>
                    <a:pt x="90" y="53"/>
                  </a:lnTo>
                  <a:lnTo>
                    <a:pt x="62" y="106"/>
                  </a:lnTo>
                  <a:close/>
                </a:path>
              </a:pathLst>
            </a:custGeom>
            <a:solidFill>
              <a:srgbClr val="073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6" name="Freeform 237"/>
            <p:cNvSpPr>
              <a:spLocks/>
            </p:cNvSpPr>
            <p:nvPr/>
          </p:nvSpPr>
          <p:spPr bwMode="auto">
            <a:xfrm>
              <a:off x="1011014" y="941733"/>
              <a:ext cx="67908" cy="78103"/>
            </a:xfrm>
            <a:custGeom>
              <a:avLst/>
              <a:gdLst>
                <a:gd name="T0" fmla="*/ 67945 w 107"/>
                <a:gd name="T1" fmla="*/ 39370 h 123"/>
                <a:gd name="T2" fmla="*/ 34290 w 107"/>
                <a:gd name="T3" fmla="*/ 59690 h 123"/>
                <a:gd name="T4" fmla="*/ 0 w 107"/>
                <a:gd name="T5" fmla="*/ 78105 h 123"/>
                <a:gd name="T6" fmla="*/ 0 w 107"/>
                <a:gd name="T7" fmla="*/ 39370 h 123"/>
                <a:gd name="T8" fmla="*/ 0 w 107"/>
                <a:gd name="T9" fmla="*/ 0 h 123"/>
                <a:gd name="T10" fmla="*/ 34290 w 107"/>
                <a:gd name="T11" fmla="*/ 20955 h 123"/>
                <a:gd name="T12" fmla="*/ 67945 w 107"/>
                <a:gd name="T13" fmla="*/ 3937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" h="123">
                  <a:moveTo>
                    <a:pt x="107" y="62"/>
                  </a:moveTo>
                  <a:lnTo>
                    <a:pt x="54" y="94"/>
                  </a:lnTo>
                  <a:lnTo>
                    <a:pt x="0" y="123"/>
                  </a:lnTo>
                  <a:lnTo>
                    <a:pt x="0" y="62"/>
                  </a:lnTo>
                  <a:lnTo>
                    <a:pt x="0" y="0"/>
                  </a:lnTo>
                  <a:lnTo>
                    <a:pt x="54" y="33"/>
                  </a:lnTo>
                  <a:lnTo>
                    <a:pt x="107" y="62"/>
                  </a:lnTo>
                  <a:close/>
                </a:path>
              </a:pathLst>
            </a:custGeom>
            <a:solidFill>
              <a:srgbClr val="073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7" name="Rectangle 238"/>
            <p:cNvSpPr>
              <a:spLocks noChangeArrowheads="1"/>
            </p:cNvSpPr>
            <p:nvPr/>
          </p:nvSpPr>
          <p:spPr bwMode="auto">
            <a:xfrm>
              <a:off x="1676589" y="978535"/>
              <a:ext cx="200623" cy="7600"/>
            </a:xfrm>
            <a:prstGeom prst="rect">
              <a:avLst/>
            </a:prstGeom>
            <a:solidFill>
              <a:srgbClr val="073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8" name="Freeform 239"/>
            <p:cNvSpPr>
              <a:spLocks/>
            </p:cNvSpPr>
            <p:nvPr/>
          </p:nvSpPr>
          <p:spPr bwMode="auto">
            <a:xfrm>
              <a:off x="1811804" y="941733"/>
              <a:ext cx="65407" cy="78103"/>
            </a:xfrm>
            <a:custGeom>
              <a:avLst/>
              <a:gdLst>
                <a:gd name="T0" fmla="*/ 65405 w 103"/>
                <a:gd name="T1" fmla="*/ 39370 h 123"/>
                <a:gd name="T2" fmla="*/ 33655 w 103"/>
                <a:gd name="T3" fmla="*/ 59690 h 123"/>
                <a:gd name="T4" fmla="*/ 0 w 103"/>
                <a:gd name="T5" fmla="*/ 78105 h 123"/>
                <a:gd name="T6" fmla="*/ 0 w 103"/>
                <a:gd name="T7" fmla="*/ 39370 h 123"/>
                <a:gd name="T8" fmla="*/ 0 w 103"/>
                <a:gd name="T9" fmla="*/ 0 h 123"/>
                <a:gd name="T10" fmla="*/ 33655 w 103"/>
                <a:gd name="T11" fmla="*/ 20955 h 123"/>
                <a:gd name="T12" fmla="*/ 65405 w 103"/>
                <a:gd name="T13" fmla="*/ 3937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123">
                  <a:moveTo>
                    <a:pt x="103" y="62"/>
                  </a:moveTo>
                  <a:lnTo>
                    <a:pt x="53" y="94"/>
                  </a:lnTo>
                  <a:lnTo>
                    <a:pt x="0" y="123"/>
                  </a:lnTo>
                  <a:lnTo>
                    <a:pt x="0" y="62"/>
                  </a:lnTo>
                  <a:lnTo>
                    <a:pt x="0" y="0"/>
                  </a:lnTo>
                  <a:lnTo>
                    <a:pt x="53" y="33"/>
                  </a:lnTo>
                  <a:lnTo>
                    <a:pt x="103" y="62"/>
                  </a:lnTo>
                  <a:close/>
                </a:path>
              </a:pathLst>
            </a:custGeom>
            <a:solidFill>
              <a:srgbClr val="073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9" name="Rectangle 240"/>
            <p:cNvSpPr>
              <a:spLocks noChangeArrowheads="1"/>
            </p:cNvSpPr>
            <p:nvPr/>
          </p:nvSpPr>
          <p:spPr bwMode="auto">
            <a:xfrm>
              <a:off x="2472279" y="978535"/>
              <a:ext cx="200023" cy="7600"/>
            </a:xfrm>
            <a:prstGeom prst="rect">
              <a:avLst/>
            </a:prstGeom>
            <a:solidFill>
              <a:srgbClr val="073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0" name="Freeform 241"/>
            <p:cNvSpPr>
              <a:spLocks/>
            </p:cNvSpPr>
            <p:nvPr/>
          </p:nvSpPr>
          <p:spPr bwMode="auto">
            <a:xfrm>
              <a:off x="2607594" y="941733"/>
              <a:ext cx="67308" cy="78103"/>
            </a:xfrm>
            <a:custGeom>
              <a:avLst/>
              <a:gdLst>
                <a:gd name="T0" fmla="*/ 67310 w 106"/>
                <a:gd name="T1" fmla="*/ 39370 h 123"/>
                <a:gd name="T2" fmla="*/ 33655 w 106"/>
                <a:gd name="T3" fmla="*/ 59690 h 123"/>
                <a:gd name="T4" fmla="*/ 0 w 106"/>
                <a:gd name="T5" fmla="*/ 78105 h 123"/>
                <a:gd name="T6" fmla="*/ 0 w 106"/>
                <a:gd name="T7" fmla="*/ 39370 h 123"/>
                <a:gd name="T8" fmla="*/ 0 w 106"/>
                <a:gd name="T9" fmla="*/ 0 h 123"/>
                <a:gd name="T10" fmla="*/ 33655 w 106"/>
                <a:gd name="T11" fmla="*/ 20955 h 123"/>
                <a:gd name="T12" fmla="*/ 67310 w 106"/>
                <a:gd name="T13" fmla="*/ 3937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123">
                  <a:moveTo>
                    <a:pt x="106" y="62"/>
                  </a:moveTo>
                  <a:lnTo>
                    <a:pt x="53" y="94"/>
                  </a:lnTo>
                  <a:lnTo>
                    <a:pt x="0" y="123"/>
                  </a:lnTo>
                  <a:lnTo>
                    <a:pt x="0" y="62"/>
                  </a:lnTo>
                  <a:lnTo>
                    <a:pt x="0" y="0"/>
                  </a:lnTo>
                  <a:lnTo>
                    <a:pt x="53" y="33"/>
                  </a:lnTo>
                  <a:lnTo>
                    <a:pt x="106" y="62"/>
                  </a:lnTo>
                  <a:close/>
                </a:path>
              </a:pathLst>
            </a:custGeom>
            <a:solidFill>
              <a:srgbClr val="073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1" name="Rectangle 242"/>
            <p:cNvSpPr>
              <a:spLocks noChangeArrowheads="1"/>
            </p:cNvSpPr>
            <p:nvPr/>
          </p:nvSpPr>
          <p:spPr bwMode="auto">
            <a:xfrm>
              <a:off x="3270569" y="978535"/>
              <a:ext cx="200023" cy="7600"/>
            </a:xfrm>
            <a:prstGeom prst="rect">
              <a:avLst/>
            </a:prstGeom>
            <a:solidFill>
              <a:srgbClr val="073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2" name="Freeform 243"/>
            <p:cNvSpPr>
              <a:spLocks/>
            </p:cNvSpPr>
            <p:nvPr/>
          </p:nvSpPr>
          <p:spPr bwMode="auto">
            <a:xfrm>
              <a:off x="3405884" y="941733"/>
              <a:ext cx="67308" cy="78103"/>
            </a:xfrm>
            <a:custGeom>
              <a:avLst/>
              <a:gdLst>
                <a:gd name="T0" fmla="*/ 67310 w 106"/>
                <a:gd name="T1" fmla="*/ 39370 h 123"/>
                <a:gd name="T2" fmla="*/ 33655 w 106"/>
                <a:gd name="T3" fmla="*/ 59690 h 123"/>
                <a:gd name="T4" fmla="*/ 0 w 106"/>
                <a:gd name="T5" fmla="*/ 78105 h 123"/>
                <a:gd name="T6" fmla="*/ 0 w 106"/>
                <a:gd name="T7" fmla="*/ 39370 h 123"/>
                <a:gd name="T8" fmla="*/ 0 w 106"/>
                <a:gd name="T9" fmla="*/ 0 h 123"/>
                <a:gd name="T10" fmla="*/ 33655 w 106"/>
                <a:gd name="T11" fmla="*/ 20955 h 123"/>
                <a:gd name="T12" fmla="*/ 67310 w 106"/>
                <a:gd name="T13" fmla="*/ 3937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123">
                  <a:moveTo>
                    <a:pt x="106" y="62"/>
                  </a:moveTo>
                  <a:lnTo>
                    <a:pt x="53" y="94"/>
                  </a:lnTo>
                  <a:lnTo>
                    <a:pt x="0" y="123"/>
                  </a:lnTo>
                  <a:lnTo>
                    <a:pt x="0" y="62"/>
                  </a:lnTo>
                  <a:lnTo>
                    <a:pt x="0" y="0"/>
                  </a:lnTo>
                  <a:lnTo>
                    <a:pt x="53" y="33"/>
                  </a:lnTo>
                  <a:lnTo>
                    <a:pt x="106" y="62"/>
                  </a:lnTo>
                  <a:close/>
                </a:path>
              </a:pathLst>
            </a:custGeom>
            <a:solidFill>
              <a:srgbClr val="073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3" name="Rectangle 244"/>
            <p:cNvSpPr>
              <a:spLocks noChangeArrowheads="1"/>
            </p:cNvSpPr>
            <p:nvPr/>
          </p:nvSpPr>
          <p:spPr bwMode="auto">
            <a:xfrm>
              <a:off x="4071359" y="978535"/>
              <a:ext cx="197522" cy="7600"/>
            </a:xfrm>
            <a:prstGeom prst="rect">
              <a:avLst/>
            </a:prstGeom>
            <a:solidFill>
              <a:srgbClr val="073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4" name="Freeform 245"/>
            <p:cNvSpPr>
              <a:spLocks/>
            </p:cNvSpPr>
            <p:nvPr/>
          </p:nvSpPr>
          <p:spPr bwMode="auto">
            <a:xfrm>
              <a:off x="4203474" y="941733"/>
              <a:ext cx="68008" cy="78103"/>
            </a:xfrm>
            <a:custGeom>
              <a:avLst/>
              <a:gdLst>
                <a:gd name="T0" fmla="*/ 67945 w 107"/>
                <a:gd name="T1" fmla="*/ 39370 h 123"/>
                <a:gd name="T2" fmla="*/ 34290 w 107"/>
                <a:gd name="T3" fmla="*/ 59690 h 123"/>
                <a:gd name="T4" fmla="*/ 0 w 107"/>
                <a:gd name="T5" fmla="*/ 78105 h 123"/>
                <a:gd name="T6" fmla="*/ 0 w 107"/>
                <a:gd name="T7" fmla="*/ 39370 h 123"/>
                <a:gd name="T8" fmla="*/ 0 w 107"/>
                <a:gd name="T9" fmla="*/ 0 h 123"/>
                <a:gd name="T10" fmla="*/ 34290 w 107"/>
                <a:gd name="T11" fmla="*/ 20955 h 123"/>
                <a:gd name="T12" fmla="*/ 67945 w 107"/>
                <a:gd name="T13" fmla="*/ 3937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" h="123">
                  <a:moveTo>
                    <a:pt x="107" y="62"/>
                  </a:moveTo>
                  <a:lnTo>
                    <a:pt x="54" y="94"/>
                  </a:lnTo>
                  <a:lnTo>
                    <a:pt x="0" y="123"/>
                  </a:lnTo>
                  <a:lnTo>
                    <a:pt x="0" y="62"/>
                  </a:lnTo>
                  <a:lnTo>
                    <a:pt x="0" y="0"/>
                  </a:lnTo>
                  <a:lnTo>
                    <a:pt x="54" y="33"/>
                  </a:lnTo>
                  <a:lnTo>
                    <a:pt x="107" y="62"/>
                  </a:lnTo>
                  <a:close/>
                </a:path>
              </a:pathLst>
            </a:custGeom>
            <a:solidFill>
              <a:srgbClr val="073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7" name="Rectangle 209"/>
            <p:cNvSpPr>
              <a:spLocks noChangeArrowheads="1"/>
            </p:cNvSpPr>
            <p:nvPr/>
          </p:nvSpPr>
          <p:spPr bwMode="auto">
            <a:xfrm>
              <a:off x="2678202" y="835029"/>
              <a:ext cx="592567" cy="265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o-RO" sz="1100" b="1" dirty="0">
                  <a:solidFill>
                    <a:srgbClr val="1F1A17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Plan de Acțiuni pe termen scurt</a:t>
              </a:r>
              <a:endPara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90" name="Rectangle 244"/>
          <p:cNvSpPr>
            <a:spLocks noChangeArrowheads="1"/>
          </p:cNvSpPr>
          <p:nvPr/>
        </p:nvSpPr>
        <p:spPr bwMode="auto">
          <a:xfrm>
            <a:off x="7248430" y="2817781"/>
            <a:ext cx="290317" cy="14522"/>
          </a:xfrm>
          <a:prstGeom prst="rect">
            <a:avLst/>
          </a:prstGeom>
          <a:solidFill>
            <a:srgbClr val="0732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91" name="Freeform 245"/>
          <p:cNvSpPr>
            <a:spLocks/>
          </p:cNvSpPr>
          <p:nvPr/>
        </p:nvSpPr>
        <p:spPr bwMode="auto">
          <a:xfrm>
            <a:off x="7467741" y="2736136"/>
            <a:ext cx="94163" cy="161697"/>
          </a:xfrm>
          <a:custGeom>
            <a:avLst/>
            <a:gdLst>
              <a:gd name="T0" fmla="*/ 67945 w 107"/>
              <a:gd name="T1" fmla="*/ 39370 h 123"/>
              <a:gd name="T2" fmla="*/ 34290 w 107"/>
              <a:gd name="T3" fmla="*/ 59690 h 123"/>
              <a:gd name="T4" fmla="*/ 0 w 107"/>
              <a:gd name="T5" fmla="*/ 78105 h 123"/>
              <a:gd name="T6" fmla="*/ 0 w 107"/>
              <a:gd name="T7" fmla="*/ 39370 h 123"/>
              <a:gd name="T8" fmla="*/ 0 w 107"/>
              <a:gd name="T9" fmla="*/ 0 h 123"/>
              <a:gd name="T10" fmla="*/ 34290 w 107"/>
              <a:gd name="T11" fmla="*/ 20955 h 123"/>
              <a:gd name="T12" fmla="*/ 67945 w 107"/>
              <a:gd name="T13" fmla="*/ 3937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7" h="123">
                <a:moveTo>
                  <a:pt x="107" y="62"/>
                </a:moveTo>
                <a:lnTo>
                  <a:pt x="54" y="94"/>
                </a:lnTo>
                <a:lnTo>
                  <a:pt x="0" y="123"/>
                </a:lnTo>
                <a:lnTo>
                  <a:pt x="0" y="62"/>
                </a:lnTo>
                <a:lnTo>
                  <a:pt x="0" y="0"/>
                </a:lnTo>
                <a:lnTo>
                  <a:pt x="54" y="33"/>
                </a:lnTo>
                <a:lnTo>
                  <a:pt x="107" y="62"/>
                </a:lnTo>
                <a:close/>
              </a:path>
            </a:pathLst>
          </a:custGeom>
          <a:solidFill>
            <a:srgbClr val="0732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51726" y="4677966"/>
            <a:ext cx="1692275" cy="465534"/>
          </a:xfrm>
          <a:prstGeom prst="rect">
            <a:avLst/>
          </a:prstGeom>
          <a:ln w="190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0"/>
            <a:ext cx="1690689" cy="465535"/>
          </a:xfrm>
          <a:prstGeom prst="rect">
            <a:avLst/>
          </a:prstGeom>
          <a:ln w="190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0825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71550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92275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411413" y="0"/>
            <a:ext cx="347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131840" y="0"/>
            <a:ext cx="298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851275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558051" y="2177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92725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11863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732588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451725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172450" y="-67994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893175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690690" y="141480"/>
            <a:ext cx="7453311" cy="20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0" y="681038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0" y="1221581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0" y="1762125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0" y="2301479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0" y="2842022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0" y="3381375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0" y="3921919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-13949" y="4476750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0" y="4933950"/>
            <a:ext cx="7451725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5" name="TextBox 28"/>
          <p:cNvSpPr txBox="1">
            <a:spLocks noChangeArrowheads="1"/>
          </p:cNvSpPr>
          <p:nvPr/>
        </p:nvSpPr>
        <p:spPr bwMode="auto">
          <a:xfrm>
            <a:off x="1706054" y="-12755"/>
            <a:ext cx="50261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o-RO" sz="2000" b="1" dirty="0"/>
          </a:p>
          <a:p>
            <a:pPr algn="ctr"/>
            <a:r>
              <a:rPr lang="en-US" sz="2400" b="1" dirty="0"/>
              <a:t>I</a:t>
            </a:r>
            <a:r>
              <a:rPr lang="ro-RO" sz="2400" b="1" dirty="0"/>
              <a:t>I. </a:t>
            </a:r>
            <a:r>
              <a:rPr lang="ro-RO" sz="2400" b="1" dirty="0" smtClean="0"/>
              <a:t>Argumentarea Programului </a:t>
            </a:r>
            <a:endParaRPr lang="en-US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1" y="860497"/>
            <a:ext cx="66418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o-RO" dirty="0" smtClean="0"/>
              <a:t>Cca. </a:t>
            </a:r>
            <a:r>
              <a:rPr lang="ro-RO" dirty="0"/>
              <a:t>100 </a:t>
            </a:r>
            <a:r>
              <a:rPr lang="ro-RO" dirty="0" smtClean="0"/>
              <a:t>IMM gata </a:t>
            </a:r>
            <a:r>
              <a:rPr lang="ro-RO" dirty="0"/>
              <a:t>de a </a:t>
            </a:r>
            <a:r>
              <a:rPr lang="ro-RO" dirty="0" smtClean="0"/>
              <a:t>exporta, 200-300 - </a:t>
            </a:r>
            <a:r>
              <a:rPr lang="ro-RO" dirty="0"/>
              <a:t>aproape </a:t>
            </a:r>
            <a:r>
              <a:rPr lang="ro-RO" dirty="0" smtClean="0"/>
              <a:t>de </a:t>
            </a:r>
            <a:r>
              <a:rPr lang="ro-RO" dirty="0"/>
              <a:t>a </a:t>
            </a:r>
            <a:r>
              <a:rPr lang="ro-RO" dirty="0" smtClean="0"/>
              <a:t>exporta, din cca. </a:t>
            </a:r>
            <a:r>
              <a:rPr lang="ro-RO" dirty="0"/>
              <a:t>35 mii IMM </a:t>
            </a:r>
            <a:r>
              <a:rPr lang="ro-RO" dirty="0" smtClean="0"/>
              <a:t>active</a:t>
            </a:r>
            <a:r>
              <a:rPr lang="ro-RO" dirty="0"/>
              <a:t> </a:t>
            </a:r>
            <a:r>
              <a:rPr lang="ro-RO" i="1" dirty="0" smtClean="0"/>
              <a:t>(</a:t>
            </a:r>
            <a:r>
              <a:rPr lang="ro-RO" sz="1400" i="1" dirty="0" smtClean="0"/>
              <a:t>Studiul Băncii Mondiale, 2015)</a:t>
            </a:r>
            <a:r>
              <a:rPr lang="ro-RO" sz="1400" dirty="0" smtClean="0"/>
              <a:t>;</a:t>
            </a:r>
          </a:p>
          <a:p>
            <a:pPr marL="180975" indent="-180975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o-RO" dirty="0" smtClean="0"/>
              <a:t>Input-urile locale - 18% din achizițiile companiilor străine în MD </a:t>
            </a:r>
            <a:r>
              <a:rPr lang="ro-RO" sz="1600" dirty="0" smtClean="0"/>
              <a:t>(</a:t>
            </a:r>
            <a:r>
              <a:rPr lang="ro-RO" sz="1600" i="1" dirty="0" smtClean="0"/>
              <a:t>prelucrarea produselor agroalimentare, metalelor construcții); </a:t>
            </a:r>
          </a:p>
          <a:p>
            <a:pPr marL="180975" indent="-180975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o-RO" i="1" dirty="0" smtClean="0"/>
              <a:t>S</a:t>
            </a:r>
            <a:r>
              <a:rPr lang="ro-RO" sz="1600" i="1" dirty="0" smtClean="0"/>
              <a:t>ectorul automotiv </a:t>
            </a:r>
            <a:r>
              <a:rPr lang="ro-RO" dirty="0" smtClean="0"/>
              <a:t>- mai puțin de 1%; </a:t>
            </a:r>
            <a:r>
              <a:rPr lang="ro-RO" sz="1600" i="1" dirty="0" smtClean="0"/>
              <a:t>electronică, textile și confecții</a:t>
            </a:r>
            <a:r>
              <a:rPr lang="ro-RO" sz="1600" dirty="0" smtClean="0"/>
              <a:t> </a:t>
            </a:r>
            <a:r>
              <a:rPr lang="ro-RO" dirty="0" smtClean="0"/>
              <a:t>- sub 5%. </a:t>
            </a:r>
          </a:p>
          <a:p>
            <a:pPr indent="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b="1" dirty="0" smtClean="0"/>
              <a:t>Barierele principale</a:t>
            </a:r>
            <a:r>
              <a:rPr lang="ro-RO" dirty="0" smtClean="0"/>
              <a:t>:</a:t>
            </a:r>
          </a:p>
          <a:p>
            <a:pPr marL="355600" indent="-174625">
              <a:spcAft>
                <a:spcPts val="1500"/>
              </a:spcAft>
              <a:buFontTx/>
              <a:buChar char="-"/>
            </a:pPr>
            <a:r>
              <a:rPr lang="ro-RO" dirty="0" smtClean="0"/>
              <a:t>grad </a:t>
            </a:r>
            <a:r>
              <a:rPr lang="ro-RO" dirty="0"/>
              <a:t>scăzut de pregătire </a:t>
            </a:r>
            <a:r>
              <a:rPr lang="ro-RO" dirty="0" smtClean="0"/>
              <a:t>tehnologică; </a:t>
            </a:r>
          </a:p>
          <a:p>
            <a:pPr marL="355600" indent="-174625">
              <a:spcAft>
                <a:spcPts val="1500"/>
              </a:spcAft>
              <a:buFontTx/>
              <a:buChar char="-"/>
            </a:pPr>
            <a:r>
              <a:rPr lang="ro-RO" dirty="0" smtClean="0"/>
              <a:t>calitate </a:t>
            </a:r>
            <a:r>
              <a:rPr lang="ro-RO" dirty="0"/>
              <a:t>scăzută a input-urilor </a:t>
            </a:r>
            <a:r>
              <a:rPr lang="ro-RO" dirty="0" smtClean="0"/>
              <a:t>furnizate;  </a:t>
            </a:r>
          </a:p>
          <a:p>
            <a:pPr marL="355600" indent="-174625">
              <a:buFontTx/>
              <a:buChar char="-"/>
            </a:pPr>
            <a:r>
              <a:rPr lang="ro-RO" dirty="0" smtClean="0"/>
              <a:t>capabilități manageriale limitate. </a:t>
            </a:r>
            <a:endParaRPr lang="ro-RO" dirty="0"/>
          </a:p>
        </p:txBody>
      </p:sp>
      <p:sp>
        <p:nvSpPr>
          <p:cNvPr id="5" name="AutoShape 28" descr="Imagini pentru fujikur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2" descr="Imagini pentru fujikura"/>
          <p:cNvSpPr>
            <a:spLocks noChangeAspect="1" noChangeArrowheads="1"/>
          </p:cNvSpPr>
          <p:nvPr/>
        </p:nvSpPr>
        <p:spPr bwMode="auto">
          <a:xfrm>
            <a:off x="307975" y="5953"/>
            <a:ext cx="2308543" cy="83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337" y="44256"/>
            <a:ext cx="2286198" cy="664522"/>
          </a:xfrm>
          <a:prstGeom prst="rect">
            <a:avLst/>
          </a:prstGeom>
        </p:spPr>
      </p:pic>
      <p:graphicFrame>
        <p:nvGraphicFramePr>
          <p:cNvPr id="38" name="Diagram 15"/>
          <p:cNvGraphicFramePr/>
          <p:nvPr>
            <p:extLst>
              <p:ext uri="{D42A27DB-BD31-4B8C-83A1-F6EECF244321}">
                <p14:modId xmlns:p14="http://schemas.microsoft.com/office/powerpoint/2010/main" val="1069166591"/>
              </p:ext>
            </p:extLst>
          </p:nvPr>
        </p:nvGraphicFramePr>
        <p:xfrm>
          <a:off x="6477000" y="1401905"/>
          <a:ext cx="2510414" cy="2452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0672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51726" y="4677966"/>
            <a:ext cx="1692275" cy="465534"/>
          </a:xfrm>
          <a:prstGeom prst="rect">
            <a:avLst/>
          </a:prstGeom>
          <a:ln w="190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0"/>
            <a:ext cx="1690689" cy="465535"/>
          </a:xfrm>
          <a:prstGeom prst="rect">
            <a:avLst/>
          </a:prstGeom>
          <a:ln w="190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0825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71550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92275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411413" y="0"/>
            <a:ext cx="347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131840" y="0"/>
            <a:ext cx="298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851275" y="-5833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92725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11863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732588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451725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172450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893175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690690" y="141480"/>
            <a:ext cx="7453311" cy="20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0" y="681038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0" y="1221581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0" y="1762125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0" y="2301479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0" y="2842022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0" y="3381375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0" y="3921919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0" y="4462463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" y="5001816"/>
            <a:ext cx="7451725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659841" y="152142"/>
            <a:ext cx="5198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</a:t>
            </a:r>
            <a:r>
              <a:rPr lang="ro-RO" sz="2400" b="1" dirty="0" smtClean="0"/>
              <a:t>II. Obiectivele Programului</a:t>
            </a:r>
            <a:endParaRPr lang="en-US" sz="2400" b="1" dirty="0"/>
          </a:p>
        </p:txBody>
      </p:sp>
      <p:sp>
        <p:nvSpPr>
          <p:cNvPr id="54" name="Rectangle 323"/>
          <p:cNvSpPr>
            <a:spLocks noChangeAspect="1" noChangeArrowheads="1"/>
          </p:cNvSpPr>
          <p:nvPr/>
        </p:nvSpPr>
        <p:spPr bwMode="auto">
          <a:xfrm>
            <a:off x="6573825" y="3250583"/>
            <a:ext cx="2319350" cy="18466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" name="TextBox 3"/>
          <p:cNvSpPr txBox="1"/>
          <p:nvPr/>
        </p:nvSpPr>
        <p:spPr>
          <a:xfrm>
            <a:off x="1" y="649871"/>
            <a:ext cx="573241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o-RO" sz="1900" b="1" dirty="0" smtClean="0"/>
              <a:t>Obiectivul general</a:t>
            </a:r>
            <a:r>
              <a:rPr lang="ro-RO" sz="1900" dirty="0"/>
              <a:t>: </a:t>
            </a:r>
            <a:endParaRPr lang="ro-RO" sz="1900" dirty="0" smtClean="0"/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1900" dirty="0" smtClean="0"/>
              <a:t>Să </a:t>
            </a:r>
            <a:r>
              <a:rPr lang="ro-RO" sz="1900" dirty="0"/>
              <a:t>ajute companiile locale să satisfacă cerințele de calitate și fiabilitate </a:t>
            </a:r>
            <a:r>
              <a:rPr lang="ro-RO" sz="1900" dirty="0" smtClean="0"/>
              <a:t>ale CMN</a:t>
            </a:r>
            <a:endParaRPr lang="en-US" sz="1900" dirty="0" smtClean="0"/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900" dirty="0" smtClean="0"/>
              <a:t>S</a:t>
            </a:r>
            <a:r>
              <a:rPr lang="ro-RO" sz="1900" dirty="0" smtClean="0"/>
              <a:t>ă le ajute să </a:t>
            </a:r>
            <a:r>
              <a:rPr lang="ro-RO" sz="1900" dirty="0"/>
              <a:t>se conecteze la </a:t>
            </a:r>
            <a:r>
              <a:rPr lang="ro-RO" sz="1900" dirty="0" smtClean="0"/>
              <a:t>CMN </a:t>
            </a:r>
            <a:r>
              <a:rPr lang="ro-RO" sz="1900" dirty="0"/>
              <a:t>ca </a:t>
            </a:r>
            <a:r>
              <a:rPr lang="ro-RO" sz="1900" dirty="0" smtClean="0"/>
              <a:t>furnizori.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o-RO" sz="1900" b="1" dirty="0" smtClean="0"/>
              <a:t>Obiective specifice</a:t>
            </a:r>
            <a:r>
              <a:rPr lang="ro-RO" sz="1900" dirty="0" smtClean="0"/>
              <a:t>: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1900" dirty="0" smtClean="0"/>
              <a:t>Îmbunătățirea standardelor furnizorilor locali;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1900" dirty="0" smtClean="0"/>
              <a:t>Încurajarea parteneriatelor IMM locale cu CMN;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1900" dirty="0" smtClean="0"/>
              <a:t>Furnizarea de info referitoare la furnizorii locali.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172" y="-1085"/>
            <a:ext cx="2286198" cy="66452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414" y="1245802"/>
            <a:ext cx="3270276" cy="28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51726" y="4677966"/>
            <a:ext cx="1692275" cy="465534"/>
          </a:xfrm>
          <a:prstGeom prst="rect">
            <a:avLst/>
          </a:prstGeom>
          <a:ln w="190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0"/>
            <a:ext cx="1690689" cy="465535"/>
          </a:xfrm>
          <a:prstGeom prst="rect">
            <a:avLst/>
          </a:prstGeom>
          <a:ln w="190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0825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71550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92275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411413" y="0"/>
            <a:ext cx="347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131840" y="0"/>
            <a:ext cx="298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851275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92725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11863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732588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451725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172450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893175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690690" y="141480"/>
            <a:ext cx="7453311" cy="20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0" y="681038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0" y="1221581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0" y="1762125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0" y="2301479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0" y="2842022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0" y="3381375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0" y="3921919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-6927" y="4491179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" y="5001816"/>
            <a:ext cx="7451725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690687" y="119717"/>
            <a:ext cx="5392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</a:t>
            </a:r>
            <a:r>
              <a:rPr lang="ro-RO" sz="2400" b="1" dirty="0"/>
              <a:t>II. </a:t>
            </a:r>
            <a:r>
              <a:rPr lang="ro-RO" sz="2400" b="1" dirty="0" smtClean="0"/>
              <a:t>Activitățile </a:t>
            </a:r>
            <a:r>
              <a:rPr lang="ro-RO" sz="2400" b="1" dirty="0"/>
              <a:t>Programului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714471"/>
            <a:ext cx="7207828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</a:pPr>
            <a:r>
              <a:rPr lang="en-US" sz="2000" b="1" i="1" dirty="0" smtClean="0"/>
              <a:t>1.</a:t>
            </a:r>
            <a:r>
              <a:rPr lang="ro-RO" sz="2000" b="1" i="1" dirty="0" smtClean="0"/>
              <a:t> Selectarea participanților</a:t>
            </a:r>
            <a:r>
              <a:rPr lang="en-US" sz="2000" b="1" i="1" dirty="0" smtClean="0"/>
              <a:t>/</a:t>
            </a:r>
            <a:r>
              <a:rPr lang="ro-RO" sz="2000" b="1" i="1" dirty="0" smtClean="0"/>
              <a:t>acordarea asistenței tehnice (AT) generale;</a:t>
            </a:r>
          </a:p>
          <a:p>
            <a:pPr marL="268288" indent="-268288"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ro-RO" sz="1900" dirty="0" smtClean="0"/>
              <a:t>Identificarea CMN participante - interesul/angajamentul.</a:t>
            </a:r>
          </a:p>
          <a:p>
            <a:pPr marL="268288" indent="-268288"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ro-RO" sz="1900" dirty="0" smtClean="0"/>
              <a:t> Crearea Comitetului Director (CMN);</a:t>
            </a:r>
          </a:p>
          <a:p>
            <a:pPr marL="268288" indent="-268288">
              <a:spcAft>
                <a:spcPts val="150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o-RO" sz="1900" dirty="0" smtClean="0"/>
              <a:t>Identificarea companiilor locale</a:t>
            </a:r>
            <a:r>
              <a:rPr lang="en-US" sz="1900" dirty="0" smtClean="0"/>
              <a:t> </a:t>
            </a:r>
            <a:r>
              <a:rPr lang="ro-RO" sz="1900" dirty="0" smtClean="0"/>
              <a:t>- potențiali furnizori </a:t>
            </a:r>
            <a:r>
              <a:rPr lang="ro-RO" sz="1900" dirty="0"/>
              <a:t>(</a:t>
            </a:r>
            <a:r>
              <a:rPr lang="ro-RO" sz="1900" dirty="0" smtClean="0"/>
              <a:t>150-200);</a:t>
            </a:r>
          </a:p>
          <a:p>
            <a:pPr marL="268288" indent="-268288">
              <a:spcAft>
                <a:spcPts val="1500"/>
              </a:spcAft>
              <a:buFont typeface="Wingdings" panose="05000000000000000000" pitchFamily="2" charset="2"/>
              <a:buChar char="Ø"/>
              <a:tabLst>
                <a:tab pos="268288" algn="l"/>
              </a:tabLst>
            </a:pPr>
            <a:r>
              <a:rPr lang="ro-RO" sz="1900" dirty="0" smtClean="0"/>
              <a:t>Selectarea a </a:t>
            </a:r>
            <a:r>
              <a:rPr lang="ro-RO" sz="1900" dirty="0"/>
              <a:t>cca. 50 companii </a:t>
            </a:r>
            <a:r>
              <a:rPr lang="ro-RO" sz="1900" dirty="0" smtClean="0"/>
              <a:t>locale pentru AT </a:t>
            </a:r>
            <a:r>
              <a:rPr lang="ro-RO" sz="1900" dirty="0"/>
              <a:t>și </a:t>
            </a:r>
            <a:r>
              <a:rPr lang="ro-RO" sz="1900" dirty="0" smtClean="0"/>
              <a:t>suport;</a:t>
            </a:r>
          </a:p>
          <a:p>
            <a:pPr marL="268288" indent="-268288"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ro-RO" sz="1900" dirty="0" smtClean="0"/>
              <a:t>Evaluarea </a:t>
            </a:r>
            <a:r>
              <a:rPr lang="ro-RO" sz="1900" dirty="0"/>
              <a:t>companiilor </a:t>
            </a:r>
            <a:r>
              <a:rPr lang="ro-RO" sz="1900" dirty="0" smtClean="0"/>
              <a:t>selectate</a:t>
            </a:r>
            <a:r>
              <a:rPr lang="en-US" sz="1900" dirty="0" smtClean="0"/>
              <a:t> -</a:t>
            </a:r>
            <a:r>
              <a:rPr lang="ro-RO" sz="1900" dirty="0" smtClean="0"/>
              <a:t> </a:t>
            </a:r>
            <a:r>
              <a:rPr lang="ro-RO" sz="1900" dirty="0"/>
              <a:t>metodologia </a:t>
            </a:r>
            <a:r>
              <a:rPr lang="ro-RO" sz="1900" dirty="0" smtClean="0"/>
              <a:t>EFQM;</a:t>
            </a:r>
          </a:p>
          <a:p>
            <a:pPr marL="268288" indent="-268288"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ro-RO" sz="1900" dirty="0" smtClean="0"/>
              <a:t>Planuri </a:t>
            </a:r>
            <a:r>
              <a:rPr lang="ro-RO" sz="1900" dirty="0"/>
              <a:t>de acțiuni corporative </a:t>
            </a:r>
            <a:r>
              <a:rPr lang="ro-RO" sz="1900" dirty="0" smtClean="0"/>
              <a:t>(PAC) individuale (</a:t>
            </a:r>
            <a:r>
              <a:rPr lang="ro-RO" sz="1900" dirty="0"/>
              <a:t>6-8 luni</a:t>
            </a:r>
            <a:r>
              <a:rPr lang="ro-RO" sz="1900" dirty="0" smtClean="0"/>
              <a:t>);</a:t>
            </a:r>
          </a:p>
          <a:p>
            <a:pPr marL="268288" indent="-26828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1900" dirty="0" smtClean="0"/>
              <a:t>Ateliere </a:t>
            </a:r>
            <a:r>
              <a:rPr lang="ro-RO" sz="1900" dirty="0"/>
              <a:t>de lucru </a:t>
            </a:r>
            <a:r>
              <a:rPr lang="ro-RO" sz="1900" dirty="0" smtClean="0"/>
              <a:t>pe domeniile de îmbunătățire din PAC.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875" y="16516"/>
            <a:ext cx="2286198" cy="664522"/>
          </a:xfrm>
          <a:prstGeom prst="rect">
            <a:avLst/>
          </a:prstGeom>
        </p:spPr>
      </p:pic>
      <p:pic>
        <p:nvPicPr>
          <p:cNvPr id="39" name="Picture 6" descr="MM91000109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80" y="1239640"/>
            <a:ext cx="21605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2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51726" y="4677966"/>
            <a:ext cx="1692275" cy="465534"/>
          </a:xfrm>
          <a:prstGeom prst="rect">
            <a:avLst/>
          </a:prstGeom>
          <a:ln w="190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0"/>
            <a:ext cx="1690689" cy="465535"/>
          </a:xfrm>
          <a:prstGeom prst="rect">
            <a:avLst/>
          </a:prstGeom>
          <a:ln w="190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0825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71550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92275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411413" y="0"/>
            <a:ext cx="347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131840" y="0"/>
            <a:ext cx="298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851275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92725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11863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732588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451725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172450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893175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690690" y="141480"/>
            <a:ext cx="7453311" cy="20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0" y="681038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0" y="1221581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0" y="1762125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0" y="2301479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0" y="2842022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0" y="3381375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0" y="3921919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0" y="4462463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" y="5001816"/>
            <a:ext cx="7451725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690687" y="119717"/>
            <a:ext cx="5392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</a:t>
            </a:r>
            <a:r>
              <a:rPr lang="ro-RO" sz="2400" b="1" dirty="0"/>
              <a:t>II. </a:t>
            </a:r>
            <a:r>
              <a:rPr lang="ro-RO" sz="2400" b="1" dirty="0" smtClean="0"/>
              <a:t>Activitățile </a:t>
            </a:r>
            <a:r>
              <a:rPr lang="ro-RO" sz="2400" b="1" dirty="0"/>
              <a:t>Programului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3564" y="730563"/>
            <a:ext cx="9140637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Aft>
                <a:spcPts val="1800"/>
              </a:spcAft>
              <a:tabLst>
                <a:tab pos="268288" algn="l"/>
              </a:tabLst>
            </a:pPr>
            <a:r>
              <a:rPr lang="ro-RO" sz="2000" b="1" i="1" dirty="0" smtClean="0"/>
              <a:t>2</a:t>
            </a:r>
            <a:r>
              <a:rPr lang="ro-RO" sz="2000" b="1" i="1" dirty="0"/>
              <a:t>. </a:t>
            </a:r>
            <a:r>
              <a:rPr lang="ro-RO" sz="2000" b="1" i="1" dirty="0" smtClean="0"/>
              <a:t>Acordarea </a:t>
            </a:r>
            <a:r>
              <a:rPr lang="ro-RO" sz="2000" b="1" i="1" dirty="0"/>
              <a:t>asistenței </a:t>
            </a:r>
            <a:r>
              <a:rPr lang="ro-RO" sz="2000" b="1" i="1" dirty="0" smtClean="0"/>
              <a:t>și suportului tehnic nemijlocit (etapa </a:t>
            </a:r>
            <a:r>
              <a:rPr lang="ro-RO" sz="2000" b="1" i="1" dirty="0"/>
              <a:t>de suport intensiv</a:t>
            </a:r>
            <a:r>
              <a:rPr lang="ro-RO" sz="2000" b="1" i="1" dirty="0" smtClean="0"/>
              <a:t>)</a:t>
            </a:r>
          </a:p>
          <a:p>
            <a:pPr marL="180975" indent="-180975">
              <a:spcAft>
                <a:spcPts val="1500"/>
              </a:spcAft>
              <a:buFont typeface="Wingdings" panose="05000000000000000000" pitchFamily="2" charset="2"/>
              <a:buChar char="Ø"/>
              <a:tabLst>
                <a:tab pos="268288" algn="l"/>
              </a:tabLst>
            </a:pPr>
            <a:r>
              <a:rPr lang="ro-RO" dirty="0"/>
              <a:t>Evaluarea </a:t>
            </a:r>
            <a:r>
              <a:rPr lang="ro-RO" dirty="0" smtClean="0"/>
              <a:t>PAC, selectarea </a:t>
            </a:r>
            <a:r>
              <a:rPr lang="ro-RO" dirty="0"/>
              <a:t>celor mai bune </a:t>
            </a:r>
            <a:r>
              <a:rPr lang="ro-RO" dirty="0" smtClean="0"/>
              <a:t>companii; </a:t>
            </a:r>
          </a:p>
          <a:p>
            <a:pPr marL="180975" indent="-180975">
              <a:spcAft>
                <a:spcPts val="1500"/>
              </a:spcAft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o-RO" dirty="0" smtClean="0"/>
              <a:t>Suport individual - consultanți fiecare companie;</a:t>
            </a:r>
          </a:p>
          <a:p>
            <a:pPr marL="180975" indent="-180975">
              <a:spcAft>
                <a:spcPts val="2400"/>
              </a:spcAft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o-RO" dirty="0"/>
              <a:t>Conectarea </a:t>
            </a:r>
            <a:r>
              <a:rPr lang="ro-RO" dirty="0" smtClean="0"/>
              <a:t>la </a:t>
            </a:r>
            <a:r>
              <a:rPr lang="ro-RO" dirty="0"/>
              <a:t>potențialii </a:t>
            </a:r>
            <a:r>
              <a:rPr lang="ro-RO" dirty="0" smtClean="0"/>
              <a:t>clienți, </a:t>
            </a:r>
            <a:r>
              <a:rPr lang="ro-RO" dirty="0"/>
              <a:t>surse de </a:t>
            </a:r>
            <a:r>
              <a:rPr lang="ro-RO" dirty="0" smtClean="0"/>
              <a:t>AT/fin-</a:t>
            </a:r>
            <a:r>
              <a:rPr lang="ro-RO" dirty="0" err="1" smtClean="0"/>
              <a:t>ră</a:t>
            </a:r>
            <a:r>
              <a:rPr lang="ro-RO" dirty="0" smtClean="0"/>
              <a:t>.</a:t>
            </a:r>
          </a:p>
          <a:p>
            <a:pPr marL="180975" indent="-180975">
              <a:spcAft>
                <a:spcPts val="0"/>
              </a:spcAft>
              <a:tabLst>
                <a:tab pos="180975" algn="l"/>
              </a:tabLst>
            </a:pPr>
            <a:r>
              <a:rPr lang="ro-RO" sz="2000" b="1" i="1" dirty="0" smtClean="0"/>
              <a:t>3</a:t>
            </a:r>
            <a:r>
              <a:rPr lang="ro-RO" sz="2000" b="1" i="1" dirty="0"/>
              <a:t>. Asigurarea vizibilității, continuității și </a:t>
            </a:r>
            <a:endParaRPr lang="ro-RO" sz="2000" b="1" i="1" dirty="0" smtClean="0"/>
          </a:p>
          <a:p>
            <a:pPr marL="268288">
              <a:spcAft>
                <a:spcPts val="1800"/>
              </a:spcAft>
              <a:tabLst>
                <a:tab pos="268288" algn="l"/>
              </a:tabLst>
            </a:pPr>
            <a:r>
              <a:rPr lang="ro-RO" sz="2000" b="1" i="1" dirty="0" smtClean="0"/>
              <a:t>sustenabilității programului</a:t>
            </a:r>
          </a:p>
          <a:p>
            <a:pPr marL="180975" indent="-180975"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o-RO" dirty="0" smtClean="0"/>
              <a:t>Campanii </a:t>
            </a:r>
            <a:r>
              <a:rPr lang="ro-RO" dirty="0"/>
              <a:t>de ridicare a </a:t>
            </a:r>
            <a:r>
              <a:rPr lang="ro-RO" dirty="0" smtClean="0"/>
              <a:t>vizibilității–creșterea interesului </a:t>
            </a:r>
            <a:r>
              <a:rPr lang="ro-RO" dirty="0"/>
              <a:t>în rândul comunității de afaceri;</a:t>
            </a:r>
          </a:p>
          <a:p>
            <a:pPr marL="180975" indent="-180975"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o-RO" dirty="0" smtClean="0"/>
              <a:t>Stimularea </a:t>
            </a:r>
            <a:r>
              <a:rPr lang="ro-RO" dirty="0"/>
              <a:t>interacțiunilor cu CMN </a:t>
            </a:r>
            <a:r>
              <a:rPr lang="ro-RO" dirty="0" smtClean="0"/>
              <a:t>- evenimente </a:t>
            </a:r>
            <a:r>
              <a:rPr lang="ro-RO" dirty="0"/>
              <a:t>și ateliere de lucru</a:t>
            </a:r>
            <a:r>
              <a:rPr lang="ro-RO" dirty="0" smtClean="0"/>
              <a:t>.</a:t>
            </a:r>
            <a:endParaRPr lang="ro-RO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875" y="16516"/>
            <a:ext cx="2286198" cy="664522"/>
          </a:xfrm>
          <a:prstGeom prst="rect">
            <a:avLst/>
          </a:prstGeom>
        </p:spPr>
      </p:pic>
      <p:pic>
        <p:nvPicPr>
          <p:cNvPr id="39" name="Picture 4" descr="Fotka uÅ¾ivatele Green Wheels.">
            <a:extLst>
              <a:ext uri="{FF2B5EF4-FFF2-40B4-BE49-F238E27FC236}">
                <a16:creationId xmlns:a16="http://schemas.microsoft.com/office/drawing/2014/main" id="{DEDEB83B-8437-437C-A99B-15277D3AB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7312"/>
            <a:ext cx="3366702" cy="252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1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0"/>
            <a:ext cx="1690689" cy="465535"/>
          </a:xfrm>
          <a:prstGeom prst="rect">
            <a:avLst/>
          </a:prstGeom>
          <a:ln w="190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0825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71550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92275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411413" y="0"/>
            <a:ext cx="347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131840" y="0"/>
            <a:ext cx="298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851275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92725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11863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732588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451725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172450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893175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690690" y="141480"/>
            <a:ext cx="7453311" cy="20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0" y="681038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0" y="1221581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0" y="1762125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0" y="2301479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0" y="2842022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0" y="3381375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0" y="3921919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0" y="4462463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" y="5001816"/>
            <a:ext cx="7451725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690687" y="119717"/>
            <a:ext cx="5392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</a:t>
            </a:r>
            <a:r>
              <a:rPr lang="ro-RO" sz="2400" b="1" dirty="0"/>
              <a:t>II. </a:t>
            </a:r>
            <a:r>
              <a:rPr lang="ro-RO" sz="2400" b="1" dirty="0" smtClean="0"/>
              <a:t>Activitățile </a:t>
            </a:r>
            <a:r>
              <a:rPr lang="ro-RO" sz="2400" b="1" dirty="0"/>
              <a:t>Programului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6927" y="603145"/>
            <a:ext cx="4571999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Aft>
                <a:spcPts val="800"/>
              </a:spcAft>
            </a:pPr>
            <a:r>
              <a:rPr lang="ro-RO" sz="2000" b="1" dirty="0" smtClean="0"/>
              <a:t>3. </a:t>
            </a:r>
            <a:r>
              <a:rPr lang="ro-RO" sz="2000" b="1" dirty="0" smtClean="0"/>
              <a:t>Crearea Centrelor de Excelență (elaborarea/testarea de produse):</a:t>
            </a:r>
          </a:p>
          <a:p>
            <a:pPr marL="268288" indent="-268288">
              <a:spcAft>
                <a:spcPts val="0"/>
              </a:spcAft>
            </a:pPr>
            <a:endParaRPr lang="ro-RO" b="1" i="1" dirty="0" smtClean="0"/>
          </a:p>
          <a:p>
            <a:pPr marL="268288" indent="-268288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o-RO" dirty="0" smtClean="0"/>
              <a:t>Produse din plastic; </a:t>
            </a:r>
          </a:p>
          <a:p>
            <a:pPr>
              <a:spcAft>
                <a:spcPts val="0"/>
              </a:spcAft>
            </a:pPr>
            <a:endParaRPr lang="ro-RO" dirty="0" smtClean="0"/>
          </a:p>
          <a:p>
            <a:pPr>
              <a:spcAft>
                <a:spcPts val="0"/>
              </a:spcAft>
            </a:pPr>
            <a:endParaRPr lang="ro-RO" dirty="0" smtClean="0"/>
          </a:p>
          <a:p>
            <a:pPr marL="268288" indent="-268288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o-RO" dirty="0" smtClean="0"/>
              <a:t>Inginerie industrială;</a:t>
            </a:r>
          </a:p>
          <a:p>
            <a:pPr>
              <a:spcAft>
                <a:spcPts val="0"/>
              </a:spcAft>
            </a:pPr>
            <a:endParaRPr lang="ro-RO" dirty="0" smtClean="0"/>
          </a:p>
          <a:p>
            <a:pPr>
              <a:spcAft>
                <a:spcPts val="0"/>
              </a:spcAft>
            </a:pPr>
            <a:endParaRPr lang="ro-RO" dirty="0" smtClean="0"/>
          </a:p>
          <a:p>
            <a:pPr marL="268288" indent="-268288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o-RO" dirty="0" smtClean="0"/>
              <a:t>Soluții tehnice, ergonomică;</a:t>
            </a:r>
          </a:p>
          <a:p>
            <a:pPr>
              <a:spcAft>
                <a:spcPts val="0"/>
              </a:spcAft>
            </a:pPr>
            <a:endParaRPr lang="ro-RO" dirty="0" smtClean="0"/>
          </a:p>
          <a:p>
            <a:pPr>
              <a:spcAft>
                <a:spcPts val="0"/>
              </a:spcAft>
            </a:pPr>
            <a:endParaRPr lang="ro-RO" dirty="0" smtClean="0"/>
          </a:p>
          <a:p>
            <a:pPr marL="268288" indent="-268288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o-RO" dirty="0" smtClean="0"/>
              <a:t>Robotică.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875" y="16516"/>
            <a:ext cx="2286198" cy="664522"/>
          </a:xfrm>
          <a:prstGeom prst="rect">
            <a:avLst/>
          </a:prstGeom>
        </p:spPr>
      </p:pic>
      <p:pic>
        <p:nvPicPr>
          <p:cNvPr id="40" name="Picture 6" descr="http://www.tuning-in.cz/files/products_images/big/0/323-o2-devc-h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96" y="884508"/>
            <a:ext cx="2158513" cy="14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transitions.com/Global/Photochromic%20Tech/Circle_334x334_Photochromic_Tec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429" y="846286"/>
            <a:ext cx="1457722" cy="141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ttp://aluminium.matter.org.uk/content/media/images/form-alCarAlPanel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93" y="2309579"/>
            <a:ext cx="2319291" cy="13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http://www.kevinhorning.com/tiautomotive/wp-content/uploads/2009/11/ac_tubes-500x37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80" y="2398931"/>
            <a:ext cx="1800349" cy="13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VÃ½sledek obrÃ¡zku pro fanuc cobot">
            <a:extLst>
              <a:ext uri="{FF2B5EF4-FFF2-40B4-BE49-F238E27FC236}">
                <a16:creationId xmlns:a16="http://schemas.microsoft.com/office/drawing/2014/main" id="{AD053315-A8F8-4520-B855-9BCEA9C9B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3167" y="3369783"/>
            <a:ext cx="1657352" cy="17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www.holdsunv.com/wp-content/uploads/2014/09/How-to-Make-Clear-Plastic-Containers-Mold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72" y="3775815"/>
            <a:ext cx="2121788" cy="130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51726" y="4677966"/>
            <a:ext cx="1692275" cy="465534"/>
          </a:xfrm>
          <a:prstGeom prst="rect">
            <a:avLst/>
          </a:prstGeom>
          <a:ln w="190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0"/>
            <a:ext cx="1690689" cy="465535"/>
          </a:xfrm>
          <a:prstGeom prst="rect">
            <a:avLst/>
          </a:prstGeom>
          <a:ln w="190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0825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71550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92275" y="465535"/>
            <a:ext cx="0" cy="467796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409826" y="-4536"/>
            <a:ext cx="347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131840" y="0"/>
            <a:ext cx="298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851275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92725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002022" y="-4536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732588" y="0"/>
            <a:ext cx="0" cy="51435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451725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172450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893175" y="0"/>
            <a:ext cx="0" cy="467796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690690" y="141480"/>
            <a:ext cx="7453311" cy="20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0" y="681038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0" y="1221581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0" y="1762125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0" y="2301479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0" y="2842022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-73081" y="3381375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0" y="3790950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0" y="4462463"/>
            <a:ext cx="9144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" y="5001816"/>
            <a:ext cx="7451725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564781" y="74561"/>
            <a:ext cx="5392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III</a:t>
            </a:r>
            <a:r>
              <a:rPr lang="ro-RO" sz="2400" b="1" dirty="0" smtClean="0"/>
              <a:t>. Beneficiile Programului</a:t>
            </a:r>
            <a:endParaRPr lang="ro-RO" sz="2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11442" y="1771711"/>
            <a:ext cx="89905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o-RO" b="1" dirty="0" smtClean="0"/>
              <a:t>Pentru </a:t>
            </a:r>
            <a:r>
              <a:rPr lang="ro-RO" b="1" dirty="0"/>
              <a:t>companiile </a:t>
            </a:r>
            <a:r>
              <a:rPr lang="ro-RO" b="1" dirty="0" smtClean="0"/>
              <a:t>multinaționale investitoare în Moldova</a:t>
            </a:r>
            <a:r>
              <a:rPr lang="en-US" dirty="0" smtClean="0"/>
              <a:t>:</a:t>
            </a:r>
            <a:endParaRPr lang="ro-RO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1600" dirty="0" smtClean="0"/>
              <a:t>Lanțuri </a:t>
            </a:r>
            <a:r>
              <a:rPr lang="ro-RO" sz="1600" dirty="0"/>
              <a:t>de aprovizionare mai </a:t>
            </a:r>
            <a:r>
              <a:rPr lang="ro-RO" sz="1600" dirty="0" smtClean="0"/>
              <a:t>scurte;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1600" dirty="0" smtClean="0"/>
              <a:t>Reduceri </a:t>
            </a:r>
            <a:r>
              <a:rPr lang="ro-RO" sz="1600" dirty="0"/>
              <a:t>de </a:t>
            </a:r>
            <a:r>
              <a:rPr lang="ro-RO" sz="1600" dirty="0" smtClean="0"/>
              <a:t>costuri;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1600" dirty="0" smtClean="0"/>
              <a:t>Potențial </a:t>
            </a:r>
            <a:r>
              <a:rPr lang="ro-RO" sz="1600" dirty="0"/>
              <a:t>pentru parteneriate în dezvoltarea </a:t>
            </a:r>
            <a:r>
              <a:rPr lang="ro-RO" sz="1600" dirty="0" smtClean="0"/>
              <a:t>produselor;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1600" dirty="0" smtClean="0"/>
              <a:t>Furnizori </a:t>
            </a:r>
            <a:r>
              <a:rPr lang="ro-RO" sz="1600" dirty="0"/>
              <a:t>mai </a:t>
            </a:r>
            <a:r>
              <a:rPr lang="ro-RO" sz="1600" dirty="0" smtClean="0"/>
              <a:t>flexibili.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875" y="16516"/>
            <a:ext cx="2286198" cy="6645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28" y="567870"/>
            <a:ext cx="913707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o-RO" b="1" dirty="0"/>
              <a:t>Pentru companiile locale participante</a:t>
            </a:r>
            <a:r>
              <a:rPr lang="en-US" dirty="0"/>
              <a:t>:</a:t>
            </a:r>
            <a:endParaRPr lang="ro-RO" dirty="0"/>
          </a:p>
          <a:p>
            <a:pPr marL="268288" indent="-268288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o-RO" sz="1600" dirty="0" smtClean="0"/>
              <a:t>Acces </a:t>
            </a:r>
            <a:r>
              <a:rPr lang="ro-RO" sz="1600" dirty="0"/>
              <a:t>mai bun la </a:t>
            </a:r>
            <a:r>
              <a:rPr lang="ro-RO" sz="1600" dirty="0" smtClean="0"/>
              <a:t>clienți/informații </a:t>
            </a:r>
            <a:r>
              <a:rPr lang="ro-RO" sz="1600" dirty="0"/>
              <a:t>despre piețele de desfacere, transfer de </a:t>
            </a:r>
            <a:r>
              <a:rPr lang="ro-RO" sz="1600" dirty="0" smtClean="0"/>
              <a:t>tehnologii/cunoștințe</a:t>
            </a:r>
            <a:r>
              <a:rPr lang="ro-RO" sz="1600" dirty="0"/>
              <a:t>; </a:t>
            </a:r>
          </a:p>
          <a:p>
            <a:pPr marL="268288" indent="-26828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1600" dirty="0"/>
              <a:t>Potențial financiar mai bun pentru expansiune și perspective mai bune de internaționalizare.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715" y="3476971"/>
            <a:ext cx="90572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o-RO" b="1" dirty="0" smtClean="0"/>
              <a:t>Pentru guvern și economia națională: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1600" dirty="0" smtClean="0"/>
              <a:t>Impact economic sporit de la investițiile străine și locale;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1600" dirty="0" smtClean="0"/>
              <a:t>Crearea de noi locuri de muncă nu doar în cadrul CMN, ci și în firmele locale;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1600" dirty="0" smtClean="0"/>
              <a:t>Creșteri ale impozitelor achitate;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1600" dirty="0" smtClean="0"/>
              <a:t>”Înrădăcinarea” CMN în economia locală.</a:t>
            </a:r>
            <a:endParaRPr lang="ro-RO" sz="1600" dirty="0"/>
          </a:p>
        </p:txBody>
      </p:sp>
    </p:spTree>
    <p:extLst>
      <p:ext uri="{BB962C8B-B14F-4D97-AF65-F5344CB8AC3E}">
        <p14:creationId xmlns:p14="http://schemas.microsoft.com/office/powerpoint/2010/main" val="31922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29422</TotalTime>
  <Words>564</Words>
  <Application>Microsoft Office PowerPoint</Application>
  <PresentationFormat>Экран (16:9)</PresentationFormat>
  <Paragraphs>101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</dc:creator>
  <cp:lastModifiedBy>user</cp:lastModifiedBy>
  <cp:revision>590</cp:revision>
  <cp:lastPrinted>2018-11-14T07:06:55Z</cp:lastPrinted>
  <dcterms:created xsi:type="dcterms:W3CDTF">2011-11-16T15:45:21Z</dcterms:created>
  <dcterms:modified xsi:type="dcterms:W3CDTF">2018-11-14T12:50:14Z</dcterms:modified>
</cp:coreProperties>
</file>