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308" r:id="rId3"/>
    <p:sldId id="309" r:id="rId4"/>
    <p:sldId id="314" r:id="rId5"/>
    <p:sldId id="311" r:id="rId6"/>
    <p:sldId id="316" r:id="rId7"/>
    <p:sldId id="312" r:id="rId8"/>
    <p:sldId id="278" r:id="rId9"/>
    <p:sldId id="313" r:id="rId10"/>
    <p:sldId id="304" r:id="rId11"/>
    <p:sldId id="305" r:id="rId12"/>
    <p:sldId id="306" r:id="rId13"/>
    <p:sldId id="307" r:id="rId14"/>
    <p:sldId id="297" r:id="rId15"/>
    <p:sldId id="315" r:id="rId16"/>
  </p:sldIdLst>
  <p:sldSz cx="12192000" cy="6858000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512"/>
    <a:srgbClr val="FF761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49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BDF87-64C6-42C6-AE34-A0A313CFBB29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2EA6A-D77C-4E6B-9330-BF9D59CF6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31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31637" y="1268760"/>
            <a:ext cx="8750763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845429" y="1844825"/>
            <a:ext cx="8750763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0" y="3356992"/>
            <a:ext cx="507605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o-MO" altLang="ru-RU" sz="1600" b="1" cap="all" dirty="0">
                <a:latin typeface="Arial" charset="0"/>
              </a:rPr>
              <a:t>Pilot project of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o-MO" altLang="ru-RU" sz="1600" b="1" cap="all" dirty="0">
                <a:latin typeface="Arial" charset="0"/>
              </a:rPr>
              <a:t> qualified workforce training - 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o-MO" altLang="ru-RU" sz="1600" b="1" cap="all" dirty="0">
                <a:latin typeface="Arial" charset="0"/>
              </a:rPr>
              <a:t> key factor in the activity of companies</a:t>
            </a:r>
            <a:endParaRPr lang="ru-RU" altLang="ru-RU" sz="1600" b="1" cap="all" dirty="0">
              <a:latin typeface="Arial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419031" y="1556792"/>
            <a:ext cx="47880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o-MO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COLLEGE of ENGINEERING</a:t>
            </a:r>
            <a:endParaRPr lang="en-US" altLang="ko-KR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1524000" y="6597932"/>
            <a:ext cx="87119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53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CD9CF-002A-4B77-B4CD-C429EE6DC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Metalworking (cutting, bending, welding)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35097-D234-4316-847F-29741E61A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136" y="1638124"/>
            <a:ext cx="3898776" cy="460648"/>
          </a:xfrm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CNC metal bending machine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884829E8-DDE2-4FD3-B91F-48EBB4E7227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384" y="1638124"/>
            <a:ext cx="4343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0CD8F808-C010-48F3-B367-FE49DF7259D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4112" y="3284984"/>
            <a:ext cx="4419600" cy="314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E8D5941-8C77-4063-97F0-933A74DC81AB}"/>
              </a:ext>
            </a:extLst>
          </p:cNvPr>
          <p:cNvSpPr/>
          <p:nvPr/>
        </p:nvSpPr>
        <p:spPr>
          <a:xfrm>
            <a:off x="2723084" y="6062553"/>
            <a:ext cx="3698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Metal sewing (welding) machine</a:t>
            </a:r>
          </a:p>
        </p:txBody>
      </p:sp>
    </p:spTree>
    <p:extLst>
      <p:ext uri="{BB962C8B-B14F-4D97-AF65-F5344CB8AC3E}">
        <p14:creationId xmlns:p14="http://schemas.microsoft.com/office/powerpoint/2010/main" val="1327385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B399-3C96-4D61-8FBC-EBD210C6B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MD" dirty="0" smtClean="0"/>
              <a:t>Heat </a:t>
            </a:r>
            <a:r>
              <a:rPr lang="ro-MD" dirty="0"/>
              <a:t>treatment of metal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EDB4FB4-AB14-4ED0-9F8F-546A1BEDA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628800"/>
            <a:ext cx="580250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3868FBC8-18CD-4577-B9EF-57EA2FE59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347" y="1556792"/>
            <a:ext cx="5123581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154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2466E-27D6-487E-9D28-BBA414485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Measurement and testing, printing, engraving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E0FB71-0B21-4841-8700-8E3F3A79B84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1424" y="1618700"/>
            <a:ext cx="3733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BA43EE-558E-4306-B8FE-1CEA48B8B34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7013" y="4677376"/>
            <a:ext cx="3830974" cy="23622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D85BAA-C723-4A5B-BA44-C9DAC8C5E79B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6120" y="1578729"/>
            <a:ext cx="4038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123580-287B-4503-BBD2-6B7097BCA240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4152" y="4477909"/>
            <a:ext cx="4038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D29042-B37E-42DE-8779-EA42D481F03D}"/>
              </a:ext>
            </a:extLst>
          </p:cNvPr>
          <p:cNvSpPr txBox="1"/>
          <p:nvPr/>
        </p:nvSpPr>
        <p:spPr>
          <a:xfrm>
            <a:off x="1557214" y="42857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Testing machine</a:t>
            </a:r>
            <a:r>
              <a:rPr lang="en-US" dirty="0"/>
              <a:t>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524189-A559-47C3-9F3B-8EE822F406C8}"/>
              </a:ext>
            </a:extLst>
          </p:cNvPr>
          <p:cNvSpPr txBox="1"/>
          <p:nvPr/>
        </p:nvSpPr>
        <p:spPr>
          <a:xfrm>
            <a:off x="8184604" y="424572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Engraving machine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C0EA70-5823-4461-AE9D-6586D0C19D82}"/>
              </a:ext>
            </a:extLst>
          </p:cNvPr>
          <p:cNvSpPr txBox="1"/>
          <p:nvPr/>
        </p:nvSpPr>
        <p:spPr>
          <a:xfrm>
            <a:off x="7752184" y="1147844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Measurement machine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8F9905-859E-44A4-9A23-0B12F96B64AF}"/>
              </a:ext>
            </a:extLst>
          </p:cNvPr>
          <p:cNvSpPr txBox="1"/>
          <p:nvPr/>
        </p:nvSpPr>
        <p:spPr>
          <a:xfrm>
            <a:off x="1631504" y="1162492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Printing machine	</a:t>
            </a:r>
          </a:p>
        </p:txBody>
      </p:sp>
    </p:spTree>
    <p:extLst>
      <p:ext uri="{BB962C8B-B14F-4D97-AF65-F5344CB8AC3E}">
        <p14:creationId xmlns:p14="http://schemas.microsoft.com/office/powerpoint/2010/main" val="909571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5C0FFA-EA46-40A3-84DA-7CA4A577A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16778"/>
            <a:ext cx="7776864" cy="1069514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Automatization in construction of machines</a:t>
            </a:r>
          </a:p>
        </p:txBody>
      </p:sp>
      <p:pic>
        <p:nvPicPr>
          <p:cNvPr id="8" name="Picture 2" descr="Image result for модульная гибкая производственная линия">
            <a:extLst>
              <a:ext uri="{FF2B5EF4-FFF2-40B4-BE49-F238E27FC236}">
                <a16:creationId xmlns:a16="http://schemas.microsoft.com/office/drawing/2014/main" id="{C4F296D7-B87C-46F7-ADBD-AA1A2945F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412776"/>
            <a:ext cx="4368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модульная гибкая производственная линия">
            <a:extLst>
              <a:ext uri="{FF2B5EF4-FFF2-40B4-BE49-F238E27FC236}">
                <a16:creationId xmlns:a16="http://schemas.microsoft.com/office/drawing/2014/main" id="{5D871334-BFC8-4113-B8D1-C66FF59DB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3051076"/>
            <a:ext cx="4343400" cy="3629025"/>
          </a:xfrm>
          <a:prstGeom prst="rect">
            <a:avLst/>
          </a:prstGeom>
          <a:noFill/>
          <a:ex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6FD185-36E7-4A5C-8506-628635DF6F0A}"/>
              </a:ext>
            </a:extLst>
          </p:cNvPr>
          <p:cNvSpPr txBox="1"/>
          <p:nvPr/>
        </p:nvSpPr>
        <p:spPr>
          <a:xfrm>
            <a:off x="5918820" y="2060848"/>
            <a:ext cx="4775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Modular, multifunctional production line</a:t>
            </a:r>
          </a:p>
        </p:txBody>
      </p:sp>
    </p:spTree>
    <p:extLst>
      <p:ext uri="{BB962C8B-B14F-4D97-AF65-F5344CB8AC3E}">
        <p14:creationId xmlns:p14="http://schemas.microsoft.com/office/powerpoint/2010/main" val="717782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240016" y="1556793"/>
            <a:ext cx="4248472" cy="460375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ro-MO" b="1" i="1" dirty="0" smtClean="0"/>
              <a:t>Thank You!</a:t>
            </a:r>
            <a:endParaRPr lang="ru-RU" b="1" i="1" dirty="0"/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5663952" y="2276475"/>
            <a:ext cx="5004048" cy="360045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1800"/>
              </a:spcBef>
            </a:pPr>
            <a:endParaRPr lang="ro-MO" sz="1200" dirty="0"/>
          </a:p>
          <a:p>
            <a:pPr algn="ctr">
              <a:spcBef>
                <a:spcPts val="1800"/>
              </a:spcBef>
            </a:pPr>
            <a:endParaRPr lang="ro-MO" sz="1200" dirty="0"/>
          </a:p>
          <a:p>
            <a:pPr marL="0" indent="0" algn="ctr">
              <a:spcBef>
                <a:spcPts val="1800"/>
              </a:spcBef>
              <a:buNone/>
            </a:pPr>
            <a:r>
              <a:rPr lang="ro-MO" sz="12000" dirty="0"/>
              <a:t>???</a:t>
            </a:r>
            <a:endParaRPr lang="ru-RU" sz="12000" dirty="0"/>
          </a:p>
        </p:txBody>
      </p:sp>
    </p:spTree>
    <p:extLst>
      <p:ext uri="{BB962C8B-B14F-4D97-AF65-F5344CB8AC3E}">
        <p14:creationId xmlns:p14="http://schemas.microsoft.com/office/powerpoint/2010/main" val="2421826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AB2E3-25EC-4F7C-90B8-48B16C505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College of Engineering </a:t>
            </a:r>
            <a:r>
              <a:rPr lang="en-US" dirty="0"/>
              <a:t/>
            </a:r>
            <a:br>
              <a:rPr lang="en-US" dirty="0"/>
            </a:br>
            <a:r>
              <a:rPr lang="en-US" altLang="en-US" sz="2000" dirty="0"/>
              <a:t>pilot project of </a:t>
            </a:r>
            <a:r>
              <a:rPr lang="ro-MD" altLang="en-US" sz="2000" dirty="0"/>
              <a:t>German </a:t>
            </a:r>
            <a:r>
              <a:rPr lang="en-US" altLang="en-US" sz="2000" dirty="0"/>
              <a:t>dual education </a:t>
            </a:r>
            <a:r>
              <a:rPr lang="ro-MD" altLang="en-US" sz="2000" dirty="0"/>
              <a:t>system </a:t>
            </a:r>
            <a:r>
              <a:rPr lang="en-US" altLang="en-US" sz="2000" dirty="0"/>
              <a:t>in Moldova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B6C8F0-2E71-44D6-B79D-DB76078E11BD}"/>
              </a:ext>
            </a:extLst>
          </p:cNvPr>
          <p:cNvSpPr/>
          <p:nvPr/>
        </p:nvSpPr>
        <p:spPr>
          <a:xfrm>
            <a:off x="1847925" y="143482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/>
              <a:t>Dual education - joint efforts and efficient cooperation between education institution and company  of future employees training</a:t>
            </a:r>
            <a:endParaRPr lang="ru-R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097D90F-AAC2-4358-A488-A9E0C312EF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83432" y="2429695"/>
            <a:ext cx="10153128" cy="4239665"/>
          </a:xfrm>
        </p:spPr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6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College of </a:t>
            </a:r>
            <a:r>
              <a:rPr lang="ro-R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proffesional technical postsecundar nontertiar institution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o-M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stablished: Government </a:t>
            </a:r>
            <a:r>
              <a:rPr lang="ro-MO" sz="1600" b="1" dirty="0">
                <a:latin typeface="Arial" panose="020B0604020202020204" pitchFamily="34" charset="0"/>
                <a:cs typeface="Arial" panose="020B0604020202020204" pitchFamily="34" charset="0"/>
              </a:rPr>
              <a:t>Decision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no. </a:t>
            </a:r>
            <a:r>
              <a:rPr lang="ro-RO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989 of 10.12.2014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o-M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MD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Location: Straseni mun. 1, V Crasesu st.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  <a:spcAft>
                <a:spcPts val="600"/>
              </a:spcAft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o-MD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ual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 advantages</a:t>
            </a:r>
            <a:r>
              <a:rPr lang="ro-MO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4025" indent="-454025">
              <a:lnSpc>
                <a:spcPct val="150000"/>
              </a:lnSpc>
              <a:spcBef>
                <a:spcPts val="338"/>
              </a:spcBef>
              <a:spcAft>
                <a:spcPts val="338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qualified workforce training with specific technical abilities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skills as foreign language, computer etc.;</a:t>
            </a:r>
          </a:p>
          <a:p>
            <a:pPr marL="454025" indent="-454025">
              <a:lnSpc>
                <a:spcPct val="150000"/>
              </a:lnSpc>
              <a:spcBef>
                <a:spcPts val="338"/>
              </a:spcBef>
              <a:spcAft>
                <a:spcPts val="338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Attractive technical professional programs;</a:t>
            </a:r>
            <a:endParaRPr lang="ro-M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4025" indent="-454025">
              <a:lnSpc>
                <a:spcPct val="150000"/>
              </a:lnSpc>
              <a:spcBef>
                <a:spcPts val="338"/>
              </a:spcBef>
              <a:spcAft>
                <a:spcPts val="338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 internship with an authorized supervisor;</a:t>
            </a:r>
          </a:p>
          <a:p>
            <a:pPr marL="454025" indent="-454025">
              <a:lnSpc>
                <a:spcPct val="150000"/>
              </a:lnSpc>
              <a:spcBef>
                <a:spcPts val="338"/>
              </a:spcBef>
              <a:spcAft>
                <a:spcPts val="338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employment opportunities.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71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52400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o-MO" dirty="0"/>
              <a:t>College of Engineering</a:t>
            </a:r>
            <a:endParaRPr lang="ru-RU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185BAF6C-BDAA-404D-8862-956100E75FD0}"/>
              </a:ext>
            </a:extLst>
          </p:cNvPr>
          <p:cNvSpPr txBox="1">
            <a:spLocks/>
          </p:cNvSpPr>
          <p:nvPr/>
        </p:nvSpPr>
        <p:spPr>
          <a:xfrm>
            <a:off x="568415" y="1365224"/>
            <a:ext cx="4114801" cy="98032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b="1" dirty="0"/>
              <a:t>Possibilities for Partners </a:t>
            </a:r>
          </a:p>
          <a:p>
            <a:pPr marL="0" indent="0" algn="ctr">
              <a:buNone/>
              <a:defRPr/>
            </a:pPr>
            <a:r>
              <a:rPr lang="en-US" b="1" dirty="0"/>
              <a:t>(private companies)</a:t>
            </a:r>
            <a:endParaRPr lang="ru-RU" b="1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B8AC36B-3C12-4082-A994-81C93F82F42F}"/>
              </a:ext>
            </a:extLst>
          </p:cNvPr>
          <p:cNvSpPr txBox="1">
            <a:spLocks/>
          </p:cNvSpPr>
          <p:nvPr/>
        </p:nvSpPr>
        <p:spPr>
          <a:xfrm>
            <a:off x="537508" y="2078993"/>
            <a:ext cx="5558491" cy="2916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rgbClr val="92D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881" indent="-19288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solidFill>
                  <a:schemeClr val="tx1"/>
                </a:solidFill>
              </a:rPr>
              <a:t>Best students selection</a:t>
            </a:r>
            <a:r>
              <a:rPr lang="ro-RO" sz="1800" b="0" dirty="0">
                <a:solidFill>
                  <a:schemeClr val="tx1"/>
                </a:solidFill>
              </a:rPr>
              <a:t>;</a:t>
            </a:r>
          </a:p>
          <a:p>
            <a:pPr marL="192881" indent="-19288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solidFill>
                  <a:schemeClr val="tx1"/>
                </a:solidFill>
              </a:rPr>
              <a:t>Participation to the study programs</a:t>
            </a:r>
            <a:r>
              <a:rPr lang="ro-RO" sz="1800" b="0" dirty="0">
                <a:solidFill>
                  <a:schemeClr val="tx1"/>
                </a:solidFill>
              </a:rPr>
              <a:t>;</a:t>
            </a:r>
          </a:p>
          <a:p>
            <a:pPr marL="192881" indent="-19288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solidFill>
                  <a:schemeClr val="tx1"/>
                </a:solidFill>
              </a:rPr>
              <a:t>Identical conditions for both theory/ practice</a:t>
            </a:r>
            <a:r>
              <a:rPr lang="ro-RO" sz="1800" b="0" dirty="0">
                <a:solidFill>
                  <a:schemeClr val="tx1"/>
                </a:solidFill>
              </a:rPr>
              <a:t>;</a:t>
            </a:r>
          </a:p>
          <a:p>
            <a:pPr marL="192881" indent="-19288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solidFill>
                  <a:schemeClr val="tx1"/>
                </a:solidFill>
              </a:rPr>
              <a:t>Authorized supervisor of internship</a:t>
            </a:r>
            <a:r>
              <a:rPr lang="ro-RO" sz="1800" b="0" dirty="0">
                <a:solidFill>
                  <a:schemeClr val="tx1"/>
                </a:solidFill>
              </a:rPr>
              <a:t>;</a:t>
            </a:r>
          </a:p>
          <a:p>
            <a:pPr marL="192881" indent="-19288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solidFill>
                  <a:schemeClr val="tx1"/>
                </a:solidFill>
              </a:rPr>
              <a:t>High interest for personal development</a:t>
            </a:r>
            <a:r>
              <a:rPr lang="ro-RO" sz="1800" b="0" dirty="0">
                <a:solidFill>
                  <a:schemeClr val="tx1"/>
                </a:solidFill>
              </a:rPr>
              <a:t>;</a:t>
            </a:r>
          </a:p>
          <a:p>
            <a:pPr marL="192881" indent="-19288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solidFill>
                  <a:schemeClr val="tx1"/>
                </a:solidFill>
              </a:rPr>
              <a:t>Studies on base of dual partnership contract</a:t>
            </a:r>
            <a:r>
              <a:rPr lang="ro-RO" sz="1800" b="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6CCFE92D-9230-47EF-8EFA-628EA5EA9B01}"/>
              </a:ext>
            </a:extLst>
          </p:cNvPr>
          <p:cNvGrpSpPr>
            <a:grpSpLocks/>
          </p:cNvGrpSpPr>
          <p:nvPr/>
        </p:nvGrpSpPr>
        <p:grpSpPr bwMode="auto">
          <a:xfrm>
            <a:off x="5201035" y="4839887"/>
            <a:ext cx="1767537" cy="1843792"/>
            <a:chOff x="3600" y="3120"/>
            <a:chExt cx="990" cy="971"/>
          </a:xfrm>
        </p:grpSpPr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DB81BE4F-4B7F-46CC-918D-CA674E4BD2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3132"/>
              <a:ext cx="558" cy="959"/>
              <a:chOff x="3600" y="3132"/>
              <a:chExt cx="558" cy="959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9C0D6235-00DF-47CA-B195-41FC7F3C0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3132"/>
                <a:ext cx="277" cy="216"/>
              </a:xfrm>
              <a:custGeom>
                <a:avLst/>
                <a:gdLst>
                  <a:gd name="T0" fmla="*/ 174 w 277"/>
                  <a:gd name="T1" fmla="*/ 98 h 216"/>
                  <a:gd name="T2" fmla="*/ 161 w 277"/>
                  <a:gd name="T3" fmla="*/ 66 h 216"/>
                  <a:gd name="T4" fmla="*/ 148 w 277"/>
                  <a:gd name="T5" fmla="*/ 44 h 216"/>
                  <a:gd name="T6" fmla="*/ 132 w 277"/>
                  <a:gd name="T7" fmla="*/ 28 h 216"/>
                  <a:gd name="T8" fmla="*/ 110 w 277"/>
                  <a:gd name="T9" fmla="*/ 13 h 216"/>
                  <a:gd name="T10" fmla="*/ 94 w 277"/>
                  <a:gd name="T11" fmla="*/ 6 h 216"/>
                  <a:gd name="T12" fmla="*/ 76 w 277"/>
                  <a:gd name="T13" fmla="*/ 0 h 216"/>
                  <a:gd name="T14" fmla="*/ 52 w 277"/>
                  <a:gd name="T15" fmla="*/ 4 h 216"/>
                  <a:gd name="T16" fmla="*/ 32 w 277"/>
                  <a:gd name="T17" fmla="*/ 13 h 216"/>
                  <a:gd name="T18" fmla="*/ 20 w 277"/>
                  <a:gd name="T19" fmla="*/ 22 h 216"/>
                  <a:gd name="T20" fmla="*/ 9 w 277"/>
                  <a:gd name="T21" fmla="*/ 37 h 216"/>
                  <a:gd name="T22" fmla="*/ 3 w 277"/>
                  <a:gd name="T23" fmla="*/ 53 h 216"/>
                  <a:gd name="T24" fmla="*/ 0 w 277"/>
                  <a:gd name="T25" fmla="*/ 78 h 216"/>
                  <a:gd name="T26" fmla="*/ 0 w 277"/>
                  <a:gd name="T27" fmla="*/ 106 h 216"/>
                  <a:gd name="T28" fmla="*/ 9 w 277"/>
                  <a:gd name="T29" fmla="*/ 129 h 216"/>
                  <a:gd name="T30" fmla="*/ 20 w 277"/>
                  <a:gd name="T31" fmla="*/ 155 h 216"/>
                  <a:gd name="T32" fmla="*/ 34 w 277"/>
                  <a:gd name="T33" fmla="*/ 176 h 216"/>
                  <a:gd name="T34" fmla="*/ 50 w 277"/>
                  <a:gd name="T35" fmla="*/ 193 h 216"/>
                  <a:gd name="T36" fmla="*/ 69 w 277"/>
                  <a:gd name="T37" fmla="*/ 207 h 216"/>
                  <a:gd name="T38" fmla="*/ 87 w 277"/>
                  <a:gd name="T39" fmla="*/ 214 h 216"/>
                  <a:gd name="T40" fmla="*/ 107 w 277"/>
                  <a:gd name="T41" fmla="*/ 216 h 216"/>
                  <a:gd name="T42" fmla="*/ 123 w 277"/>
                  <a:gd name="T43" fmla="*/ 214 h 216"/>
                  <a:gd name="T44" fmla="*/ 137 w 277"/>
                  <a:gd name="T45" fmla="*/ 207 h 216"/>
                  <a:gd name="T46" fmla="*/ 148 w 277"/>
                  <a:gd name="T47" fmla="*/ 198 h 216"/>
                  <a:gd name="T48" fmla="*/ 159 w 277"/>
                  <a:gd name="T49" fmla="*/ 184 h 216"/>
                  <a:gd name="T50" fmla="*/ 166 w 277"/>
                  <a:gd name="T51" fmla="*/ 165 h 216"/>
                  <a:gd name="T52" fmla="*/ 172 w 277"/>
                  <a:gd name="T53" fmla="*/ 146 h 216"/>
                  <a:gd name="T54" fmla="*/ 175 w 277"/>
                  <a:gd name="T55" fmla="*/ 126 h 216"/>
                  <a:gd name="T56" fmla="*/ 215 w 277"/>
                  <a:gd name="T57" fmla="*/ 135 h 216"/>
                  <a:gd name="T58" fmla="*/ 253 w 277"/>
                  <a:gd name="T59" fmla="*/ 149 h 216"/>
                  <a:gd name="T60" fmla="*/ 266 w 277"/>
                  <a:gd name="T61" fmla="*/ 151 h 216"/>
                  <a:gd name="T62" fmla="*/ 277 w 277"/>
                  <a:gd name="T63" fmla="*/ 140 h 216"/>
                  <a:gd name="T64" fmla="*/ 273 w 277"/>
                  <a:gd name="T65" fmla="*/ 124 h 216"/>
                  <a:gd name="T66" fmla="*/ 264 w 277"/>
                  <a:gd name="T67" fmla="*/ 113 h 216"/>
                  <a:gd name="T68" fmla="*/ 244 w 277"/>
                  <a:gd name="T69" fmla="*/ 107 h 216"/>
                  <a:gd name="T70" fmla="*/ 222 w 277"/>
                  <a:gd name="T71" fmla="*/ 106 h 216"/>
                  <a:gd name="T72" fmla="*/ 197 w 277"/>
                  <a:gd name="T73" fmla="*/ 102 h 216"/>
                  <a:gd name="T74" fmla="*/ 174 w 277"/>
                  <a:gd name="T75" fmla="*/ 98 h 21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7"/>
                  <a:gd name="T115" fmla="*/ 0 h 216"/>
                  <a:gd name="T116" fmla="*/ 277 w 277"/>
                  <a:gd name="T117" fmla="*/ 216 h 21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7" h="216">
                    <a:moveTo>
                      <a:pt x="174" y="98"/>
                    </a:moveTo>
                    <a:lnTo>
                      <a:pt x="161" y="66"/>
                    </a:lnTo>
                    <a:lnTo>
                      <a:pt x="148" y="44"/>
                    </a:lnTo>
                    <a:lnTo>
                      <a:pt x="132" y="28"/>
                    </a:lnTo>
                    <a:lnTo>
                      <a:pt x="110" y="13"/>
                    </a:lnTo>
                    <a:lnTo>
                      <a:pt x="94" y="6"/>
                    </a:lnTo>
                    <a:lnTo>
                      <a:pt x="76" y="0"/>
                    </a:lnTo>
                    <a:lnTo>
                      <a:pt x="52" y="4"/>
                    </a:lnTo>
                    <a:lnTo>
                      <a:pt x="32" y="13"/>
                    </a:lnTo>
                    <a:lnTo>
                      <a:pt x="20" y="22"/>
                    </a:lnTo>
                    <a:lnTo>
                      <a:pt x="9" y="37"/>
                    </a:lnTo>
                    <a:lnTo>
                      <a:pt x="3" y="53"/>
                    </a:lnTo>
                    <a:lnTo>
                      <a:pt x="0" y="78"/>
                    </a:lnTo>
                    <a:lnTo>
                      <a:pt x="0" y="106"/>
                    </a:lnTo>
                    <a:lnTo>
                      <a:pt x="9" y="129"/>
                    </a:lnTo>
                    <a:lnTo>
                      <a:pt x="20" y="155"/>
                    </a:lnTo>
                    <a:lnTo>
                      <a:pt x="34" y="176"/>
                    </a:lnTo>
                    <a:lnTo>
                      <a:pt x="50" y="193"/>
                    </a:lnTo>
                    <a:lnTo>
                      <a:pt x="69" y="207"/>
                    </a:lnTo>
                    <a:lnTo>
                      <a:pt x="87" y="214"/>
                    </a:lnTo>
                    <a:lnTo>
                      <a:pt x="107" y="216"/>
                    </a:lnTo>
                    <a:lnTo>
                      <a:pt x="123" y="214"/>
                    </a:lnTo>
                    <a:lnTo>
                      <a:pt x="137" y="207"/>
                    </a:lnTo>
                    <a:lnTo>
                      <a:pt x="148" y="198"/>
                    </a:lnTo>
                    <a:lnTo>
                      <a:pt x="159" y="184"/>
                    </a:lnTo>
                    <a:lnTo>
                      <a:pt x="166" y="165"/>
                    </a:lnTo>
                    <a:lnTo>
                      <a:pt x="172" y="146"/>
                    </a:lnTo>
                    <a:lnTo>
                      <a:pt x="175" y="126"/>
                    </a:lnTo>
                    <a:lnTo>
                      <a:pt x="215" y="135"/>
                    </a:lnTo>
                    <a:lnTo>
                      <a:pt x="253" y="149"/>
                    </a:lnTo>
                    <a:lnTo>
                      <a:pt x="266" y="151"/>
                    </a:lnTo>
                    <a:lnTo>
                      <a:pt x="277" y="140"/>
                    </a:lnTo>
                    <a:lnTo>
                      <a:pt x="273" y="124"/>
                    </a:lnTo>
                    <a:lnTo>
                      <a:pt x="264" y="113"/>
                    </a:lnTo>
                    <a:lnTo>
                      <a:pt x="244" y="107"/>
                    </a:lnTo>
                    <a:lnTo>
                      <a:pt x="222" y="106"/>
                    </a:lnTo>
                    <a:lnTo>
                      <a:pt x="197" y="102"/>
                    </a:lnTo>
                    <a:lnTo>
                      <a:pt x="174" y="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10">
                <a:extLst>
                  <a:ext uri="{FF2B5EF4-FFF2-40B4-BE49-F238E27FC236}">
                    <a16:creationId xmlns:a16="http://schemas.microsoft.com/office/drawing/2014/main" id="{6FDA0C1B-B645-4612-B900-E09699B69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7" y="3366"/>
                <a:ext cx="173" cy="318"/>
              </a:xfrm>
              <a:custGeom>
                <a:avLst/>
                <a:gdLst>
                  <a:gd name="T0" fmla="*/ 33 w 173"/>
                  <a:gd name="T1" fmla="*/ 11 h 318"/>
                  <a:gd name="T2" fmla="*/ 49 w 173"/>
                  <a:gd name="T3" fmla="*/ 0 h 318"/>
                  <a:gd name="T4" fmla="*/ 73 w 173"/>
                  <a:gd name="T5" fmla="*/ 0 h 318"/>
                  <a:gd name="T6" fmla="*/ 96 w 173"/>
                  <a:gd name="T7" fmla="*/ 8 h 318"/>
                  <a:gd name="T8" fmla="*/ 116 w 173"/>
                  <a:gd name="T9" fmla="*/ 18 h 318"/>
                  <a:gd name="T10" fmla="*/ 133 w 173"/>
                  <a:gd name="T11" fmla="*/ 33 h 318"/>
                  <a:gd name="T12" fmla="*/ 153 w 173"/>
                  <a:gd name="T13" fmla="*/ 62 h 318"/>
                  <a:gd name="T14" fmla="*/ 164 w 173"/>
                  <a:gd name="T15" fmla="*/ 89 h 318"/>
                  <a:gd name="T16" fmla="*/ 169 w 173"/>
                  <a:gd name="T17" fmla="*/ 118 h 318"/>
                  <a:gd name="T18" fmla="*/ 173 w 173"/>
                  <a:gd name="T19" fmla="*/ 144 h 318"/>
                  <a:gd name="T20" fmla="*/ 173 w 173"/>
                  <a:gd name="T21" fmla="*/ 175 h 318"/>
                  <a:gd name="T22" fmla="*/ 169 w 173"/>
                  <a:gd name="T23" fmla="*/ 202 h 318"/>
                  <a:gd name="T24" fmla="*/ 164 w 173"/>
                  <a:gd name="T25" fmla="*/ 229 h 318"/>
                  <a:gd name="T26" fmla="*/ 156 w 173"/>
                  <a:gd name="T27" fmla="*/ 258 h 318"/>
                  <a:gd name="T28" fmla="*/ 145 w 173"/>
                  <a:gd name="T29" fmla="*/ 280 h 318"/>
                  <a:gd name="T30" fmla="*/ 133 w 173"/>
                  <a:gd name="T31" fmla="*/ 296 h 318"/>
                  <a:gd name="T32" fmla="*/ 111 w 173"/>
                  <a:gd name="T33" fmla="*/ 309 h 318"/>
                  <a:gd name="T34" fmla="*/ 87 w 173"/>
                  <a:gd name="T35" fmla="*/ 318 h 318"/>
                  <a:gd name="T36" fmla="*/ 65 w 173"/>
                  <a:gd name="T37" fmla="*/ 318 h 318"/>
                  <a:gd name="T38" fmla="*/ 44 w 173"/>
                  <a:gd name="T39" fmla="*/ 316 h 318"/>
                  <a:gd name="T40" fmla="*/ 25 w 173"/>
                  <a:gd name="T41" fmla="*/ 304 h 318"/>
                  <a:gd name="T42" fmla="*/ 13 w 173"/>
                  <a:gd name="T43" fmla="*/ 289 h 318"/>
                  <a:gd name="T44" fmla="*/ 3 w 173"/>
                  <a:gd name="T45" fmla="*/ 273 h 318"/>
                  <a:gd name="T46" fmla="*/ 0 w 173"/>
                  <a:gd name="T47" fmla="*/ 249 h 318"/>
                  <a:gd name="T48" fmla="*/ 0 w 173"/>
                  <a:gd name="T49" fmla="*/ 217 h 318"/>
                  <a:gd name="T50" fmla="*/ 7 w 173"/>
                  <a:gd name="T51" fmla="*/ 198 h 318"/>
                  <a:gd name="T52" fmla="*/ 18 w 173"/>
                  <a:gd name="T53" fmla="*/ 184 h 318"/>
                  <a:gd name="T54" fmla="*/ 31 w 173"/>
                  <a:gd name="T55" fmla="*/ 173 h 318"/>
                  <a:gd name="T56" fmla="*/ 33 w 173"/>
                  <a:gd name="T57" fmla="*/ 155 h 318"/>
                  <a:gd name="T58" fmla="*/ 33 w 173"/>
                  <a:gd name="T59" fmla="*/ 142 h 318"/>
                  <a:gd name="T60" fmla="*/ 23 w 173"/>
                  <a:gd name="T61" fmla="*/ 124 h 318"/>
                  <a:gd name="T62" fmla="*/ 13 w 173"/>
                  <a:gd name="T63" fmla="*/ 104 h 318"/>
                  <a:gd name="T64" fmla="*/ 7 w 173"/>
                  <a:gd name="T65" fmla="*/ 82 h 318"/>
                  <a:gd name="T66" fmla="*/ 3 w 173"/>
                  <a:gd name="T67" fmla="*/ 57 h 318"/>
                  <a:gd name="T68" fmla="*/ 9 w 173"/>
                  <a:gd name="T69" fmla="*/ 37 h 318"/>
                  <a:gd name="T70" fmla="*/ 14 w 173"/>
                  <a:gd name="T71" fmla="*/ 24 h 318"/>
                  <a:gd name="T72" fmla="*/ 23 w 173"/>
                  <a:gd name="T73" fmla="*/ 17 h 318"/>
                  <a:gd name="T74" fmla="*/ 33 w 173"/>
                  <a:gd name="T75" fmla="*/ 11 h 31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73"/>
                  <a:gd name="T115" fmla="*/ 0 h 318"/>
                  <a:gd name="T116" fmla="*/ 173 w 173"/>
                  <a:gd name="T117" fmla="*/ 318 h 31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73" h="318">
                    <a:moveTo>
                      <a:pt x="33" y="11"/>
                    </a:moveTo>
                    <a:lnTo>
                      <a:pt x="49" y="0"/>
                    </a:lnTo>
                    <a:lnTo>
                      <a:pt x="73" y="0"/>
                    </a:lnTo>
                    <a:lnTo>
                      <a:pt x="96" y="8"/>
                    </a:lnTo>
                    <a:lnTo>
                      <a:pt x="116" y="18"/>
                    </a:lnTo>
                    <a:lnTo>
                      <a:pt x="133" y="33"/>
                    </a:lnTo>
                    <a:lnTo>
                      <a:pt x="153" y="62"/>
                    </a:lnTo>
                    <a:lnTo>
                      <a:pt x="164" y="89"/>
                    </a:lnTo>
                    <a:lnTo>
                      <a:pt x="169" y="118"/>
                    </a:lnTo>
                    <a:lnTo>
                      <a:pt x="173" y="144"/>
                    </a:lnTo>
                    <a:lnTo>
                      <a:pt x="173" y="175"/>
                    </a:lnTo>
                    <a:lnTo>
                      <a:pt x="169" y="202"/>
                    </a:lnTo>
                    <a:lnTo>
                      <a:pt x="164" y="229"/>
                    </a:lnTo>
                    <a:lnTo>
                      <a:pt x="156" y="258"/>
                    </a:lnTo>
                    <a:lnTo>
                      <a:pt x="145" y="280"/>
                    </a:lnTo>
                    <a:lnTo>
                      <a:pt x="133" y="296"/>
                    </a:lnTo>
                    <a:lnTo>
                      <a:pt x="111" y="309"/>
                    </a:lnTo>
                    <a:lnTo>
                      <a:pt x="87" y="318"/>
                    </a:lnTo>
                    <a:lnTo>
                      <a:pt x="65" y="318"/>
                    </a:lnTo>
                    <a:lnTo>
                      <a:pt x="44" y="316"/>
                    </a:lnTo>
                    <a:lnTo>
                      <a:pt x="25" y="304"/>
                    </a:lnTo>
                    <a:lnTo>
                      <a:pt x="13" y="289"/>
                    </a:lnTo>
                    <a:lnTo>
                      <a:pt x="3" y="273"/>
                    </a:lnTo>
                    <a:lnTo>
                      <a:pt x="0" y="249"/>
                    </a:lnTo>
                    <a:lnTo>
                      <a:pt x="0" y="217"/>
                    </a:lnTo>
                    <a:lnTo>
                      <a:pt x="7" y="198"/>
                    </a:lnTo>
                    <a:lnTo>
                      <a:pt x="18" y="184"/>
                    </a:lnTo>
                    <a:lnTo>
                      <a:pt x="31" y="173"/>
                    </a:lnTo>
                    <a:lnTo>
                      <a:pt x="33" y="155"/>
                    </a:lnTo>
                    <a:lnTo>
                      <a:pt x="33" y="142"/>
                    </a:lnTo>
                    <a:lnTo>
                      <a:pt x="23" y="124"/>
                    </a:lnTo>
                    <a:lnTo>
                      <a:pt x="13" y="104"/>
                    </a:lnTo>
                    <a:lnTo>
                      <a:pt x="7" y="82"/>
                    </a:lnTo>
                    <a:lnTo>
                      <a:pt x="3" y="57"/>
                    </a:lnTo>
                    <a:lnTo>
                      <a:pt x="9" y="37"/>
                    </a:lnTo>
                    <a:lnTo>
                      <a:pt x="14" y="24"/>
                    </a:lnTo>
                    <a:lnTo>
                      <a:pt x="23" y="17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1D6A9573-3AC9-48D3-836F-C10076BDA5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0" y="3390"/>
                <a:ext cx="214" cy="249"/>
              </a:xfrm>
              <a:custGeom>
                <a:avLst/>
                <a:gdLst>
                  <a:gd name="T0" fmla="*/ 85 w 214"/>
                  <a:gd name="T1" fmla="*/ 25 h 249"/>
                  <a:gd name="T2" fmla="*/ 111 w 214"/>
                  <a:gd name="T3" fmla="*/ 3 h 249"/>
                  <a:gd name="T4" fmla="*/ 141 w 214"/>
                  <a:gd name="T5" fmla="*/ 0 h 249"/>
                  <a:gd name="T6" fmla="*/ 160 w 214"/>
                  <a:gd name="T7" fmla="*/ 11 h 249"/>
                  <a:gd name="T8" fmla="*/ 161 w 214"/>
                  <a:gd name="T9" fmla="*/ 40 h 249"/>
                  <a:gd name="T10" fmla="*/ 160 w 214"/>
                  <a:gd name="T11" fmla="*/ 45 h 249"/>
                  <a:gd name="T12" fmla="*/ 145 w 214"/>
                  <a:gd name="T13" fmla="*/ 67 h 249"/>
                  <a:gd name="T14" fmla="*/ 141 w 214"/>
                  <a:gd name="T15" fmla="*/ 73 h 249"/>
                  <a:gd name="T16" fmla="*/ 114 w 214"/>
                  <a:gd name="T17" fmla="*/ 82 h 249"/>
                  <a:gd name="T18" fmla="*/ 82 w 214"/>
                  <a:gd name="T19" fmla="*/ 92 h 249"/>
                  <a:gd name="T20" fmla="*/ 56 w 214"/>
                  <a:gd name="T21" fmla="*/ 109 h 249"/>
                  <a:gd name="T22" fmla="*/ 36 w 214"/>
                  <a:gd name="T23" fmla="*/ 129 h 249"/>
                  <a:gd name="T24" fmla="*/ 42 w 214"/>
                  <a:gd name="T25" fmla="*/ 138 h 249"/>
                  <a:gd name="T26" fmla="*/ 60 w 214"/>
                  <a:gd name="T27" fmla="*/ 151 h 249"/>
                  <a:gd name="T28" fmla="*/ 89 w 214"/>
                  <a:gd name="T29" fmla="*/ 165 h 249"/>
                  <a:gd name="T30" fmla="*/ 116 w 214"/>
                  <a:gd name="T31" fmla="*/ 178 h 249"/>
                  <a:gd name="T32" fmla="*/ 136 w 214"/>
                  <a:gd name="T33" fmla="*/ 183 h 249"/>
                  <a:gd name="T34" fmla="*/ 152 w 214"/>
                  <a:gd name="T35" fmla="*/ 176 h 249"/>
                  <a:gd name="T36" fmla="*/ 160 w 214"/>
                  <a:gd name="T37" fmla="*/ 165 h 249"/>
                  <a:gd name="T38" fmla="*/ 163 w 214"/>
                  <a:gd name="T39" fmla="*/ 152 h 249"/>
                  <a:gd name="T40" fmla="*/ 169 w 214"/>
                  <a:gd name="T41" fmla="*/ 145 h 249"/>
                  <a:gd name="T42" fmla="*/ 183 w 214"/>
                  <a:gd name="T43" fmla="*/ 140 h 249"/>
                  <a:gd name="T44" fmla="*/ 190 w 214"/>
                  <a:gd name="T45" fmla="*/ 149 h 249"/>
                  <a:gd name="T46" fmla="*/ 194 w 214"/>
                  <a:gd name="T47" fmla="*/ 160 h 249"/>
                  <a:gd name="T48" fmla="*/ 185 w 214"/>
                  <a:gd name="T49" fmla="*/ 169 h 249"/>
                  <a:gd name="T50" fmla="*/ 172 w 214"/>
                  <a:gd name="T51" fmla="*/ 174 h 249"/>
                  <a:gd name="T52" fmla="*/ 163 w 214"/>
                  <a:gd name="T53" fmla="*/ 183 h 249"/>
                  <a:gd name="T54" fmla="*/ 165 w 214"/>
                  <a:gd name="T55" fmla="*/ 192 h 249"/>
                  <a:gd name="T56" fmla="*/ 180 w 214"/>
                  <a:gd name="T57" fmla="*/ 196 h 249"/>
                  <a:gd name="T58" fmla="*/ 201 w 214"/>
                  <a:gd name="T59" fmla="*/ 196 h 249"/>
                  <a:gd name="T60" fmla="*/ 212 w 214"/>
                  <a:gd name="T61" fmla="*/ 205 h 249"/>
                  <a:gd name="T62" fmla="*/ 214 w 214"/>
                  <a:gd name="T63" fmla="*/ 218 h 249"/>
                  <a:gd name="T64" fmla="*/ 205 w 214"/>
                  <a:gd name="T65" fmla="*/ 222 h 249"/>
                  <a:gd name="T66" fmla="*/ 190 w 214"/>
                  <a:gd name="T67" fmla="*/ 222 h 249"/>
                  <a:gd name="T68" fmla="*/ 180 w 214"/>
                  <a:gd name="T69" fmla="*/ 214 h 249"/>
                  <a:gd name="T70" fmla="*/ 170 w 214"/>
                  <a:gd name="T71" fmla="*/ 209 h 249"/>
                  <a:gd name="T72" fmla="*/ 158 w 214"/>
                  <a:gd name="T73" fmla="*/ 202 h 249"/>
                  <a:gd name="T74" fmla="*/ 154 w 214"/>
                  <a:gd name="T75" fmla="*/ 209 h 249"/>
                  <a:gd name="T76" fmla="*/ 165 w 214"/>
                  <a:gd name="T77" fmla="*/ 218 h 249"/>
                  <a:gd name="T78" fmla="*/ 176 w 214"/>
                  <a:gd name="T79" fmla="*/ 229 h 249"/>
                  <a:gd name="T80" fmla="*/ 181 w 214"/>
                  <a:gd name="T81" fmla="*/ 242 h 249"/>
                  <a:gd name="T82" fmla="*/ 176 w 214"/>
                  <a:gd name="T83" fmla="*/ 249 h 249"/>
                  <a:gd name="T84" fmla="*/ 161 w 214"/>
                  <a:gd name="T85" fmla="*/ 249 h 249"/>
                  <a:gd name="T86" fmla="*/ 151 w 214"/>
                  <a:gd name="T87" fmla="*/ 238 h 249"/>
                  <a:gd name="T88" fmla="*/ 145 w 214"/>
                  <a:gd name="T89" fmla="*/ 220 h 249"/>
                  <a:gd name="T90" fmla="*/ 138 w 214"/>
                  <a:gd name="T91" fmla="*/ 207 h 249"/>
                  <a:gd name="T92" fmla="*/ 120 w 214"/>
                  <a:gd name="T93" fmla="*/ 202 h 249"/>
                  <a:gd name="T94" fmla="*/ 96 w 214"/>
                  <a:gd name="T95" fmla="*/ 194 h 249"/>
                  <a:gd name="T96" fmla="*/ 63 w 214"/>
                  <a:gd name="T97" fmla="*/ 185 h 249"/>
                  <a:gd name="T98" fmla="*/ 33 w 214"/>
                  <a:gd name="T99" fmla="*/ 172 h 249"/>
                  <a:gd name="T100" fmla="*/ 11 w 214"/>
                  <a:gd name="T101" fmla="*/ 156 h 249"/>
                  <a:gd name="T102" fmla="*/ 4 w 214"/>
                  <a:gd name="T103" fmla="*/ 142 h 249"/>
                  <a:gd name="T104" fmla="*/ 0 w 214"/>
                  <a:gd name="T105" fmla="*/ 129 h 249"/>
                  <a:gd name="T106" fmla="*/ 4 w 214"/>
                  <a:gd name="T107" fmla="*/ 116 h 249"/>
                  <a:gd name="T108" fmla="*/ 18 w 214"/>
                  <a:gd name="T109" fmla="*/ 100 h 249"/>
                  <a:gd name="T110" fmla="*/ 36 w 214"/>
                  <a:gd name="T111" fmla="*/ 78 h 249"/>
                  <a:gd name="T112" fmla="*/ 56 w 214"/>
                  <a:gd name="T113" fmla="*/ 56 h 249"/>
                  <a:gd name="T114" fmla="*/ 71 w 214"/>
                  <a:gd name="T115" fmla="*/ 42 h 249"/>
                  <a:gd name="T116" fmla="*/ 85 w 214"/>
                  <a:gd name="T117" fmla="*/ 25 h 24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14"/>
                  <a:gd name="T178" fmla="*/ 0 h 249"/>
                  <a:gd name="T179" fmla="*/ 214 w 214"/>
                  <a:gd name="T180" fmla="*/ 249 h 24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14" h="249">
                    <a:moveTo>
                      <a:pt x="85" y="25"/>
                    </a:moveTo>
                    <a:lnTo>
                      <a:pt x="111" y="3"/>
                    </a:lnTo>
                    <a:lnTo>
                      <a:pt x="141" y="0"/>
                    </a:lnTo>
                    <a:lnTo>
                      <a:pt x="160" y="11"/>
                    </a:lnTo>
                    <a:lnTo>
                      <a:pt x="161" y="40"/>
                    </a:lnTo>
                    <a:lnTo>
                      <a:pt x="160" y="45"/>
                    </a:lnTo>
                    <a:lnTo>
                      <a:pt x="145" y="67"/>
                    </a:lnTo>
                    <a:lnTo>
                      <a:pt x="141" y="73"/>
                    </a:lnTo>
                    <a:lnTo>
                      <a:pt x="114" y="82"/>
                    </a:lnTo>
                    <a:lnTo>
                      <a:pt x="82" y="92"/>
                    </a:lnTo>
                    <a:lnTo>
                      <a:pt x="56" y="109"/>
                    </a:lnTo>
                    <a:lnTo>
                      <a:pt x="36" y="129"/>
                    </a:lnTo>
                    <a:lnTo>
                      <a:pt x="42" y="138"/>
                    </a:lnTo>
                    <a:lnTo>
                      <a:pt x="60" y="151"/>
                    </a:lnTo>
                    <a:lnTo>
                      <a:pt x="89" y="165"/>
                    </a:lnTo>
                    <a:lnTo>
                      <a:pt x="116" y="178"/>
                    </a:lnTo>
                    <a:lnTo>
                      <a:pt x="136" y="183"/>
                    </a:lnTo>
                    <a:lnTo>
                      <a:pt x="152" y="176"/>
                    </a:lnTo>
                    <a:lnTo>
                      <a:pt x="160" y="165"/>
                    </a:lnTo>
                    <a:lnTo>
                      <a:pt x="163" y="152"/>
                    </a:lnTo>
                    <a:lnTo>
                      <a:pt x="169" y="145"/>
                    </a:lnTo>
                    <a:lnTo>
                      <a:pt x="183" y="140"/>
                    </a:lnTo>
                    <a:lnTo>
                      <a:pt x="190" y="149"/>
                    </a:lnTo>
                    <a:lnTo>
                      <a:pt x="194" y="160"/>
                    </a:lnTo>
                    <a:lnTo>
                      <a:pt x="185" y="169"/>
                    </a:lnTo>
                    <a:lnTo>
                      <a:pt x="172" y="174"/>
                    </a:lnTo>
                    <a:lnTo>
                      <a:pt x="163" y="183"/>
                    </a:lnTo>
                    <a:lnTo>
                      <a:pt x="165" y="192"/>
                    </a:lnTo>
                    <a:lnTo>
                      <a:pt x="180" y="196"/>
                    </a:lnTo>
                    <a:lnTo>
                      <a:pt x="201" y="196"/>
                    </a:lnTo>
                    <a:lnTo>
                      <a:pt x="212" y="205"/>
                    </a:lnTo>
                    <a:lnTo>
                      <a:pt x="214" y="218"/>
                    </a:lnTo>
                    <a:lnTo>
                      <a:pt x="205" y="222"/>
                    </a:lnTo>
                    <a:lnTo>
                      <a:pt x="190" y="222"/>
                    </a:lnTo>
                    <a:lnTo>
                      <a:pt x="180" y="214"/>
                    </a:lnTo>
                    <a:lnTo>
                      <a:pt x="170" y="209"/>
                    </a:lnTo>
                    <a:lnTo>
                      <a:pt x="158" y="202"/>
                    </a:lnTo>
                    <a:lnTo>
                      <a:pt x="154" y="209"/>
                    </a:lnTo>
                    <a:lnTo>
                      <a:pt x="165" y="218"/>
                    </a:lnTo>
                    <a:lnTo>
                      <a:pt x="176" y="229"/>
                    </a:lnTo>
                    <a:lnTo>
                      <a:pt x="181" y="242"/>
                    </a:lnTo>
                    <a:lnTo>
                      <a:pt x="176" y="249"/>
                    </a:lnTo>
                    <a:lnTo>
                      <a:pt x="161" y="249"/>
                    </a:lnTo>
                    <a:lnTo>
                      <a:pt x="151" y="238"/>
                    </a:lnTo>
                    <a:lnTo>
                      <a:pt x="145" y="220"/>
                    </a:lnTo>
                    <a:lnTo>
                      <a:pt x="138" y="207"/>
                    </a:lnTo>
                    <a:lnTo>
                      <a:pt x="120" y="202"/>
                    </a:lnTo>
                    <a:lnTo>
                      <a:pt x="96" y="194"/>
                    </a:lnTo>
                    <a:lnTo>
                      <a:pt x="63" y="185"/>
                    </a:lnTo>
                    <a:lnTo>
                      <a:pt x="33" y="172"/>
                    </a:lnTo>
                    <a:lnTo>
                      <a:pt x="11" y="156"/>
                    </a:lnTo>
                    <a:lnTo>
                      <a:pt x="4" y="142"/>
                    </a:lnTo>
                    <a:lnTo>
                      <a:pt x="0" y="129"/>
                    </a:lnTo>
                    <a:lnTo>
                      <a:pt x="4" y="116"/>
                    </a:lnTo>
                    <a:lnTo>
                      <a:pt x="18" y="100"/>
                    </a:lnTo>
                    <a:lnTo>
                      <a:pt x="36" y="78"/>
                    </a:lnTo>
                    <a:lnTo>
                      <a:pt x="56" y="56"/>
                    </a:lnTo>
                    <a:lnTo>
                      <a:pt x="71" y="42"/>
                    </a:lnTo>
                    <a:lnTo>
                      <a:pt x="85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12">
                <a:extLst>
                  <a:ext uri="{FF2B5EF4-FFF2-40B4-BE49-F238E27FC236}">
                    <a16:creationId xmlns:a16="http://schemas.microsoft.com/office/drawing/2014/main" id="{76E4A0FA-C512-4878-9AE4-90B452DE2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3390"/>
                <a:ext cx="402" cy="156"/>
              </a:xfrm>
              <a:custGeom>
                <a:avLst/>
                <a:gdLst>
                  <a:gd name="T0" fmla="*/ 22 w 402"/>
                  <a:gd name="T1" fmla="*/ 0 h 156"/>
                  <a:gd name="T2" fmla="*/ 59 w 402"/>
                  <a:gd name="T3" fmla="*/ 13 h 156"/>
                  <a:gd name="T4" fmla="*/ 75 w 402"/>
                  <a:gd name="T5" fmla="*/ 33 h 156"/>
                  <a:gd name="T6" fmla="*/ 111 w 402"/>
                  <a:gd name="T7" fmla="*/ 56 h 156"/>
                  <a:gd name="T8" fmla="*/ 160 w 402"/>
                  <a:gd name="T9" fmla="*/ 82 h 156"/>
                  <a:gd name="T10" fmla="*/ 202 w 402"/>
                  <a:gd name="T11" fmla="*/ 102 h 156"/>
                  <a:gd name="T12" fmla="*/ 226 w 402"/>
                  <a:gd name="T13" fmla="*/ 107 h 156"/>
                  <a:gd name="T14" fmla="*/ 259 w 402"/>
                  <a:gd name="T15" fmla="*/ 107 h 156"/>
                  <a:gd name="T16" fmla="*/ 288 w 402"/>
                  <a:gd name="T17" fmla="*/ 102 h 156"/>
                  <a:gd name="T18" fmla="*/ 306 w 402"/>
                  <a:gd name="T19" fmla="*/ 96 h 156"/>
                  <a:gd name="T20" fmla="*/ 326 w 402"/>
                  <a:gd name="T21" fmla="*/ 89 h 156"/>
                  <a:gd name="T22" fmla="*/ 333 w 402"/>
                  <a:gd name="T23" fmla="*/ 78 h 156"/>
                  <a:gd name="T24" fmla="*/ 331 w 402"/>
                  <a:gd name="T25" fmla="*/ 51 h 156"/>
                  <a:gd name="T26" fmla="*/ 337 w 402"/>
                  <a:gd name="T27" fmla="*/ 33 h 156"/>
                  <a:gd name="T28" fmla="*/ 346 w 402"/>
                  <a:gd name="T29" fmla="*/ 27 h 156"/>
                  <a:gd name="T30" fmla="*/ 359 w 402"/>
                  <a:gd name="T31" fmla="*/ 31 h 156"/>
                  <a:gd name="T32" fmla="*/ 360 w 402"/>
                  <a:gd name="T33" fmla="*/ 45 h 156"/>
                  <a:gd name="T34" fmla="*/ 355 w 402"/>
                  <a:gd name="T35" fmla="*/ 60 h 156"/>
                  <a:gd name="T36" fmla="*/ 350 w 402"/>
                  <a:gd name="T37" fmla="*/ 80 h 156"/>
                  <a:gd name="T38" fmla="*/ 346 w 402"/>
                  <a:gd name="T39" fmla="*/ 93 h 156"/>
                  <a:gd name="T40" fmla="*/ 353 w 402"/>
                  <a:gd name="T41" fmla="*/ 96 h 156"/>
                  <a:gd name="T42" fmla="*/ 366 w 402"/>
                  <a:gd name="T43" fmla="*/ 93 h 156"/>
                  <a:gd name="T44" fmla="*/ 379 w 402"/>
                  <a:gd name="T45" fmla="*/ 87 h 156"/>
                  <a:gd name="T46" fmla="*/ 399 w 402"/>
                  <a:gd name="T47" fmla="*/ 89 h 156"/>
                  <a:gd name="T48" fmla="*/ 402 w 402"/>
                  <a:gd name="T49" fmla="*/ 100 h 156"/>
                  <a:gd name="T50" fmla="*/ 397 w 402"/>
                  <a:gd name="T51" fmla="*/ 111 h 156"/>
                  <a:gd name="T52" fmla="*/ 386 w 402"/>
                  <a:gd name="T53" fmla="*/ 112 h 156"/>
                  <a:gd name="T54" fmla="*/ 368 w 402"/>
                  <a:gd name="T55" fmla="*/ 111 h 156"/>
                  <a:gd name="T56" fmla="*/ 355 w 402"/>
                  <a:gd name="T57" fmla="*/ 112 h 156"/>
                  <a:gd name="T58" fmla="*/ 346 w 402"/>
                  <a:gd name="T59" fmla="*/ 120 h 156"/>
                  <a:gd name="T60" fmla="*/ 360 w 402"/>
                  <a:gd name="T61" fmla="*/ 127 h 156"/>
                  <a:gd name="T62" fmla="*/ 382 w 402"/>
                  <a:gd name="T63" fmla="*/ 127 h 156"/>
                  <a:gd name="T64" fmla="*/ 384 w 402"/>
                  <a:gd name="T65" fmla="*/ 134 h 156"/>
                  <a:gd name="T66" fmla="*/ 384 w 402"/>
                  <a:gd name="T67" fmla="*/ 145 h 156"/>
                  <a:gd name="T68" fmla="*/ 373 w 402"/>
                  <a:gd name="T69" fmla="*/ 156 h 156"/>
                  <a:gd name="T70" fmla="*/ 355 w 402"/>
                  <a:gd name="T71" fmla="*/ 152 h 156"/>
                  <a:gd name="T72" fmla="*/ 340 w 402"/>
                  <a:gd name="T73" fmla="*/ 147 h 156"/>
                  <a:gd name="T74" fmla="*/ 320 w 402"/>
                  <a:gd name="T75" fmla="*/ 141 h 156"/>
                  <a:gd name="T76" fmla="*/ 299 w 402"/>
                  <a:gd name="T77" fmla="*/ 129 h 156"/>
                  <a:gd name="T78" fmla="*/ 255 w 402"/>
                  <a:gd name="T79" fmla="*/ 134 h 156"/>
                  <a:gd name="T80" fmla="*/ 231 w 402"/>
                  <a:gd name="T81" fmla="*/ 134 h 156"/>
                  <a:gd name="T82" fmla="*/ 200 w 402"/>
                  <a:gd name="T83" fmla="*/ 131 h 156"/>
                  <a:gd name="T84" fmla="*/ 164 w 402"/>
                  <a:gd name="T85" fmla="*/ 118 h 156"/>
                  <a:gd name="T86" fmla="*/ 119 w 402"/>
                  <a:gd name="T87" fmla="*/ 100 h 156"/>
                  <a:gd name="T88" fmla="*/ 82 w 402"/>
                  <a:gd name="T89" fmla="*/ 85 h 156"/>
                  <a:gd name="T90" fmla="*/ 31 w 402"/>
                  <a:gd name="T91" fmla="*/ 62 h 156"/>
                  <a:gd name="T92" fmla="*/ 2 w 402"/>
                  <a:gd name="T93" fmla="*/ 42 h 156"/>
                  <a:gd name="T94" fmla="*/ 0 w 402"/>
                  <a:gd name="T95" fmla="*/ 11 h 156"/>
                  <a:gd name="T96" fmla="*/ 4 w 402"/>
                  <a:gd name="T97" fmla="*/ 2 h 156"/>
                  <a:gd name="T98" fmla="*/ 22 w 402"/>
                  <a:gd name="T99" fmla="*/ 0 h 15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02"/>
                  <a:gd name="T151" fmla="*/ 0 h 156"/>
                  <a:gd name="T152" fmla="*/ 402 w 402"/>
                  <a:gd name="T153" fmla="*/ 156 h 15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02" h="156">
                    <a:moveTo>
                      <a:pt x="22" y="0"/>
                    </a:moveTo>
                    <a:lnTo>
                      <a:pt x="59" y="13"/>
                    </a:lnTo>
                    <a:lnTo>
                      <a:pt x="75" y="33"/>
                    </a:lnTo>
                    <a:lnTo>
                      <a:pt x="111" y="56"/>
                    </a:lnTo>
                    <a:lnTo>
                      <a:pt x="160" y="82"/>
                    </a:lnTo>
                    <a:lnTo>
                      <a:pt x="202" y="102"/>
                    </a:lnTo>
                    <a:lnTo>
                      <a:pt x="226" y="107"/>
                    </a:lnTo>
                    <a:lnTo>
                      <a:pt x="259" y="107"/>
                    </a:lnTo>
                    <a:lnTo>
                      <a:pt x="288" y="102"/>
                    </a:lnTo>
                    <a:lnTo>
                      <a:pt x="306" y="96"/>
                    </a:lnTo>
                    <a:lnTo>
                      <a:pt x="326" y="89"/>
                    </a:lnTo>
                    <a:lnTo>
                      <a:pt x="333" y="78"/>
                    </a:lnTo>
                    <a:lnTo>
                      <a:pt x="331" y="51"/>
                    </a:lnTo>
                    <a:lnTo>
                      <a:pt x="337" y="33"/>
                    </a:lnTo>
                    <a:lnTo>
                      <a:pt x="346" y="27"/>
                    </a:lnTo>
                    <a:lnTo>
                      <a:pt x="359" y="31"/>
                    </a:lnTo>
                    <a:lnTo>
                      <a:pt x="360" y="45"/>
                    </a:lnTo>
                    <a:lnTo>
                      <a:pt x="355" y="60"/>
                    </a:lnTo>
                    <a:lnTo>
                      <a:pt x="350" y="80"/>
                    </a:lnTo>
                    <a:lnTo>
                      <a:pt x="346" y="93"/>
                    </a:lnTo>
                    <a:lnTo>
                      <a:pt x="353" y="96"/>
                    </a:lnTo>
                    <a:lnTo>
                      <a:pt x="366" y="93"/>
                    </a:lnTo>
                    <a:lnTo>
                      <a:pt x="379" y="87"/>
                    </a:lnTo>
                    <a:lnTo>
                      <a:pt x="399" y="89"/>
                    </a:lnTo>
                    <a:lnTo>
                      <a:pt x="402" y="100"/>
                    </a:lnTo>
                    <a:lnTo>
                      <a:pt x="397" y="111"/>
                    </a:lnTo>
                    <a:lnTo>
                      <a:pt x="386" y="112"/>
                    </a:lnTo>
                    <a:lnTo>
                      <a:pt x="368" y="111"/>
                    </a:lnTo>
                    <a:lnTo>
                      <a:pt x="355" y="112"/>
                    </a:lnTo>
                    <a:lnTo>
                      <a:pt x="346" y="120"/>
                    </a:lnTo>
                    <a:lnTo>
                      <a:pt x="360" y="127"/>
                    </a:lnTo>
                    <a:lnTo>
                      <a:pt x="382" y="127"/>
                    </a:lnTo>
                    <a:lnTo>
                      <a:pt x="384" y="134"/>
                    </a:lnTo>
                    <a:lnTo>
                      <a:pt x="384" y="145"/>
                    </a:lnTo>
                    <a:lnTo>
                      <a:pt x="373" y="156"/>
                    </a:lnTo>
                    <a:lnTo>
                      <a:pt x="355" y="152"/>
                    </a:lnTo>
                    <a:lnTo>
                      <a:pt x="340" y="147"/>
                    </a:lnTo>
                    <a:lnTo>
                      <a:pt x="320" y="141"/>
                    </a:lnTo>
                    <a:lnTo>
                      <a:pt x="299" y="129"/>
                    </a:lnTo>
                    <a:lnTo>
                      <a:pt x="255" y="134"/>
                    </a:lnTo>
                    <a:lnTo>
                      <a:pt x="231" y="134"/>
                    </a:lnTo>
                    <a:lnTo>
                      <a:pt x="200" y="131"/>
                    </a:lnTo>
                    <a:lnTo>
                      <a:pt x="164" y="118"/>
                    </a:lnTo>
                    <a:lnTo>
                      <a:pt x="119" y="100"/>
                    </a:lnTo>
                    <a:lnTo>
                      <a:pt x="82" y="85"/>
                    </a:lnTo>
                    <a:lnTo>
                      <a:pt x="31" y="62"/>
                    </a:lnTo>
                    <a:lnTo>
                      <a:pt x="2" y="42"/>
                    </a:lnTo>
                    <a:lnTo>
                      <a:pt x="0" y="11"/>
                    </a:lnTo>
                    <a:lnTo>
                      <a:pt x="4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13">
                <a:extLst>
                  <a:ext uri="{FF2B5EF4-FFF2-40B4-BE49-F238E27FC236}">
                    <a16:creationId xmlns:a16="http://schemas.microsoft.com/office/drawing/2014/main" id="{3CDBC975-0584-45F2-85CE-F583C74D8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3607"/>
                <a:ext cx="174" cy="484"/>
              </a:xfrm>
              <a:custGeom>
                <a:avLst/>
                <a:gdLst>
                  <a:gd name="T0" fmla="*/ 78 w 174"/>
                  <a:gd name="T1" fmla="*/ 111 h 484"/>
                  <a:gd name="T2" fmla="*/ 78 w 174"/>
                  <a:gd name="T3" fmla="*/ 177 h 484"/>
                  <a:gd name="T4" fmla="*/ 82 w 174"/>
                  <a:gd name="T5" fmla="*/ 238 h 484"/>
                  <a:gd name="T6" fmla="*/ 78 w 174"/>
                  <a:gd name="T7" fmla="*/ 280 h 484"/>
                  <a:gd name="T8" fmla="*/ 69 w 174"/>
                  <a:gd name="T9" fmla="*/ 326 h 484"/>
                  <a:gd name="T10" fmla="*/ 60 w 174"/>
                  <a:gd name="T11" fmla="*/ 364 h 484"/>
                  <a:gd name="T12" fmla="*/ 58 w 174"/>
                  <a:gd name="T13" fmla="*/ 385 h 484"/>
                  <a:gd name="T14" fmla="*/ 65 w 174"/>
                  <a:gd name="T15" fmla="*/ 407 h 484"/>
                  <a:gd name="T16" fmla="*/ 80 w 174"/>
                  <a:gd name="T17" fmla="*/ 420 h 484"/>
                  <a:gd name="T18" fmla="*/ 111 w 174"/>
                  <a:gd name="T19" fmla="*/ 433 h 484"/>
                  <a:gd name="T20" fmla="*/ 154 w 174"/>
                  <a:gd name="T21" fmla="*/ 445 h 484"/>
                  <a:gd name="T22" fmla="*/ 170 w 174"/>
                  <a:gd name="T23" fmla="*/ 451 h 484"/>
                  <a:gd name="T24" fmla="*/ 174 w 174"/>
                  <a:gd name="T25" fmla="*/ 464 h 484"/>
                  <a:gd name="T26" fmla="*/ 163 w 174"/>
                  <a:gd name="T27" fmla="*/ 474 h 484"/>
                  <a:gd name="T28" fmla="*/ 141 w 174"/>
                  <a:gd name="T29" fmla="*/ 478 h 484"/>
                  <a:gd name="T30" fmla="*/ 114 w 174"/>
                  <a:gd name="T31" fmla="*/ 484 h 484"/>
                  <a:gd name="T32" fmla="*/ 94 w 174"/>
                  <a:gd name="T33" fmla="*/ 476 h 484"/>
                  <a:gd name="T34" fmla="*/ 82 w 174"/>
                  <a:gd name="T35" fmla="*/ 460 h 484"/>
                  <a:gd name="T36" fmla="*/ 56 w 174"/>
                  <a:gd name="T37" fmla="*/ 442 h 484"/>
                  <a:gd name="T38" fmla="*/ 31 w 174"/>
                  <a:gd name="T39" fmla="*/ 436 h 484"/>
                  <a:gd name="T40" fmla="*/ 11 w 174"/>
                  <a:gd name="T41" fmla="*/ 431 h 484"/>
                  <a:gd name="T42" fmla="*/ 0 w 174"/>
                  <a:gd name="T43" fmla="*/ 409 h 484"/>
                  <a:gd name="T44" fmla="*/ 5 w 174"/>
                  <a:gd name="T45" fmla="*/ 391 h 484"/>
                  <a:gd name="T46" fmla="*/ 22 w 174"/>
                  <a:gd name="T47" fmla="*/ 378 h 484"/>
                  <a:gd name="T48" fmla="*/ 34 w 174"/>
                  <a:gd name="T49" fmla="*/ 353 h 484"/>
                  <a:gd name="T50" fmla="*/ 31 w 174"/>
                  <a:gd name="T51" fmla="*/ 327 h 484"/>
                  <a:gd name="T52" fmla="*/ 34 w 174"/>
                  <a:gd name="T53" fmla="*/ 278 h 484"/>
                  <a:gd name="T54" fmla="*/ 38 w 174"/>
                  <a:gd name="T55" fmla="*/ 258 h 484"/>
                  <a:gd name="T56" fmla="*/ 45 w 174"/>
                  <a:gd name="T57" fmla="*/ 244 h 484"/>
                  <a:gd name="T58" fmla="*/ 42 w 174"/>
                  <a:gd name="T59" fmla="*/ 215 h 484"/>
                  <a:gd name="T60" fmla="*/ 29 w 174"/>
                  <a:gd name="T61" fmla="*/ 173 h 484"/>
                  <a:gd name="T62" fmla="*/ 16 w 174"/>
                  <a:gd name="T63" fmla="*/ 126 h 484"/>
                  <a:gd name="T64" fmla="*/ 9 w 174"/>
                  <a:gd name="T65" fmla="*/ 84 h 484"/>
                  <a:gd name="T66" fmla="*/ 11 w 174"/>
                  <a:gd name="T67" fmla="*/ 37 h 484"/>
                  <a:gd name="T68" fmla="*/ 24 w 174"/>
                  <a:gd name="T69" fmla="*/ 6 h 484"/>
                  <a:gd name="T70" fmla="*/ 40 w 174"/>
                  <a:gd name="T71" fmla="*/ 0 h 484"/>
                  <a:gd name="T72" fmla="*/ 82 w 174"/>
                  <a:gd name="T73" fmla="*/ 22 h 484"/>
                  <a:gd name="T74" fmla="*/ 85 w 174"/>
                  <a:gd name="T75" fmla="*/ 28 h 484"/>
                  <a:gd name="T76" fmla="*/ 83 w 174"/>
                  <a:gd name="T77" fmla="*/ 55 h 484"/>
                  <a:gd name="T78" fmla="*/ 78 w 174"/>
                  <a:gd name="T79" fmla="*/ 88 h 484"/>
                  <a:gd name="T80" fmla="*/ 78 w 174"/>
                  <a:gd name="T81" fmla="*/ 111 h 4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74"/>
                  <a:gd name="T124" fmla="*/ 0 h 484"/>
                  <a:gd name="T125" fmla="*/ 174 w 174"/>
                  <a:gd name="T126" fmla="*/ 484 h 48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74" h="484">
                    <a:moveTo>
                      <a:pt x="78" y="111"/>
                    </a:moveTo>
                    <a:lnTo>
                      <a:pt x="78" y="177"/>
                    </a:lnTo>
                    <a:lnTo>
                      <a:pt x="82" y="238"/>
                    </a:lnTo>
                    <a:lnTo>
                      <a:pt x="78" y="280"/>
                    </a:lnTo>
                    <a:lnTo>
                      <a:pt x="69" y="326"/>
                    </a:lnTo>
                    <a:lnTo>
                      <a:pt x="60" y="364"/>
                    </a:lnTo>
                    <a:lnTo>
                      <a:pt x="58" y="385"/>
                    </a:lnTo>
                    <a:lnTo>
                      <a:pt x="65" y="407"/>
                    </a:lnTo>
                    <a:lnTo>
                      <a:pt x="80" y="420"/>
                    </a:lnTo>
                    <a:lnTo>
                      <a:pt x="111" y="433"/>
                    </a:lnTo>
                    <a:lnTo>
                      <a:pt x="154" y="445"/>
                    </a:lnTo>
                    <a:lnTo>
                      <a:pt x="170" y="451"/>
                    </a:lnTo>
                    <a:lnTo>
                      <a:pt x="174" y="464"/>
                    </a:lnTo>
                    <a:lnTo>
                      <a:pt x="163" y="474"/>
                    </a:lnTo>
                    <a:lnTo>
                      <a:pt x="141" y="478"/>
                    </a:lnTo>
                    <a:lnTo>
                      <a:pt x="114" y="484"/>
                    </a:lnTo>
                    <a:lnTo>
                      <a:pt x="94" y="476"/>
                    </a:lnTo>
                    <a:lnTo>
                      <a:pt x="82" y="460"/>
                    </a:lnTo>
                    <a:lnTo>
                      <a:pt x="56" y="442"/>
                    </a:lnTo>
                    <a:lnTo>
                      <a:pt x="31" y="436"/>
                    </a:lnTo>
                    <a:lnTo>
                      <a:pt x="11" y="431"/>
                    </a:lnTo>
                    <a:lnTo>
                      <a:pt x="0" y="409"/>
                    </a:lnTo>
                    <a:lnTo>
                      <a:pt x="5" y="391"/>
                    </a:lnTo>
                    <a:lnTo>
                      <a:pt x="22" y="378"/>
                    </a:lnTo>
                    <a:lnTo>
                      <a:pt x="34" y="353"/>
                    </a:lnTo>
                    <a:lnTo>
                      <a:pt x="31" y="327"/>
                    </a:lnTo>
                    <a:lnTo>
                      <a:pt x="34" y="278"/>
                    </a:lnTo>
                    <a:lnTo>
                      <a:pt x="38" y="258"/>
                    </a:lnTo>
                    <a:lnTo>
                      <a:pt x="45" y="244"/>
                    </a:lnTo>
                    <a:lnTo>
                      <a:pt x="42" y="215"/>
                    </a:lnTo>
                    <a:lnTo>
                      <a:pt x="29" y="173"/>
                    </a:lnTo>
                    <a:lnTo>
                      <a:pt x="16" y="126"/>
                    </a:lnTo>
                    <a:lnTo>
                      <a:pt x="9" y="84"/>
                    </a:lnTo>
                    <a:lnTo>
                      <a:pt x="11" y="37"/>
                    </a:lnTo>
                    <a:lnTo>
                      <a:pt x="24" y="6"/>
                    </a:lnTo>
                    <a:lnTo>
                      <a:pt x="40" y="0"/>
                    </a:lnTo>
                    <a:lnTo>
                      <a:pt x="82" y="22"/>
                    </a:lnTo>
                    <a:lnTo>
                      <a:pt x="85" y="28"/>
                    </a:lnTo>
                    <a:lnTo>
                      <a:pt x="83" y="55"/>
                    </a:lnTo>
                    <a:lnTo>
                      <a:pt x="78" y="88"/>
                    </a:lnTo>
                    <a:lnTo>
                      <a:pt x="78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id="{CD35BBFA-CB39-4302-B044-0FF403289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3615"/>
                <a:ext cx="171" cy="438"/>
              </a:xfrm>
              <a:custGeom>
                <a:avLst/>
                <a:gdLst>
                  <a:gd name="T0" fmla="*/ 27 w 171"/>
                  <a:gd name="T1" fmla="*/ 0 h 438"/>
                  <a:gd name="T2" fmla="*/ 56 w 171"/>
                  <a:gd name="T3" fmla="*/ 13 h 438"/>
                  <a:gd name="T4" fmla="*/ 70 w 171"/>
                  <a:gd name="T5" fmla="*/ 33 h 438"/>
                  <a:gd name="T6" fmla="*/ 89 w 171"/>
                  <a:gd name="T7" fmla="*/ 73 h 438"/>
                  <a:gd name="T8" fmla="*/ 100 w 171"/>
                  <a:gd name="T9" fmla="*/ 117 h 438"/>
                  <a:gd name="T10" fmla="*/ 105 w 171"/>
                  <a:gd name="T11" fmla="*/ 160 h 438"/>
                  <a:gd name="T12" fmla="*/ 107 w 171"/>
                  <a:gd name="T13" fmla="*/ 187 h 438"/>
                  <a:gd name="T14" fmla="*/ 100 w 171"/>
                  <a:gd name="T15" fmla="*/ 217 h 438"/>
                  <a:gd name="T16" fmla="*/ 94 w 171"/>
                  <a:gd name="T17" fmla="*/ 251 h 438"/>
                  <a:gd name="T18" fmla="*/ 81 w 171"/>
                  <a:gd name="T19" fmla="*/ 297 h 438"/>
                  <a:gd name="T20" fmla="*/ 72 w 171"/>
                  <a:gd name="T21" fmla="*/ 337 h 438"/>
                  <a:gd name="T22" fmla="*/ 72 w 171"/>
                  <a:gd name="T23" fmla="*/ 349 h 438"/>
                  <a:gd name="T24" fmla="*/ 80 w 171"/>
                  <a:gd name="T25" fmla="*/ 360 h 438"/>
                  <a:gd name="T26" fmla="*/ 112 w 171"/>
                  <a:gd name="T27" fmla="*/ 373 h 438"/>
                  <a:gd name="T28" fmla="*/ 150 w 171"/>
                  <a:gd name="T29" fmla="*/ 387 h 438"/>
                  <a:gd name="T30" fmla="*/ 165 w 171"/>
                  <a:gd name="T31" fmla="*/ 393 h 438"/>
                  <a:gd name="T32" fmla="*/ 171 w 171"/>
                  <a:gd name="T33" fmla="*/ 406 h 438"/>
                  <a:gd name="T34" fmla="*/ 161 w 171"/>
                  <a:gd name="T35" fmla="*/ 427 h 438"/>
                  <a:gd name="T36" fmla="*/ 152 w 171"/>
                  <a:gd name="T37" fmla="*/ 438 h 438"/>
                  <a:gd name="T38" fmla="*/ 132 w 171"/>
                  <a:gd name="T39" fmla="*/ 436 h 438"/>
                  <a:gd name="T40" fmla="*/ 114 w 171"/>
                  <a:gd name="T41" fmla="*/ 420 h 438"/>
                  <a:gd name="T42" fmla="*/ 100 w 171"/>
                  <a:gd name="T43" fmla="*/ 406 h 438"/>
                  <a:gd name="T44" fmla="*/ 81 w 171"/>
                  <a:gd name="T45" fmla="*/ 395 h 438"/>
                  <a:gd name="T46" fmla="*/ 60 w 171"/>
                  <a:gd name="T47" fmla="*/ 393 h 438"/>
                  <a:gd name="T48" fmla="*/ 43 w 171"/>
                  <a:gd name="T49" fmla="*/ 391 h 438"/>
                  <a:gd name="T50" fmla="*/ 30 w 171"/>
                  <a:gd name="T51" fmla="*/ 382 h 438"/>
                  <a:gd name="T52" fmla="*/ 25 w 171"/>
                  <a:gd name="T53" fmla="*/ 364 h 438"/>
                  <a:gd name="T54" fmla="*/ 29 w 171"/>
                  <a:gd name="T55" fmla="*/ 351 h 438"/>
                  <a:gd name="T56" fmla="*/ 38 w 171"/>
                  <a:gd name="T57" fmla="*/ 338 h 438"/>
                  <a:gd name="T58" fmla="*/ 45 w 171"/>
                  <a:gd name="T59" fmla="*/ 322 h 438"/>
                  <a:gd name="T60" fmla="*/ 54 w 171"/>
                  <a:gd name="T61" fmla="*/ 289 h 438"/>
                  <a:gd name="T62" fmla="*/ 63 w 171"/>
                  <a:gd name="T63" fmla="*/ 244 h 438"/>
                  <a:gd name="T64" fmla="*/ 67 w 171"/>
                  <a:gd name="T65" fmla="*/ 198 h 438"/>
                  <a:gd name="T66" fmla="*/ 60 w 171"/>
                  <a:gd name="T67" fmla="*/ 158 h 438"/>
                  <a:gd name="T68" fmla="*/ 43 w 171"/>
                  <a:gd name="T69" fmla="*/ 124 h 438"/>
                  <a:gd name="T70" fmla="*/ 21 w 171"/>
                  <a:gd name="T71" fmla="*/ 93 h 438"/>
                  <a:gd name="T72" fmla="*/ 7 w 171"/>
                  <a:gd name="T73" fmla="*/ 62 h 438"/>
                  <a:gd name="T74" fmla="*/ 0 w 171"/>
                  <a:gd name="T75" fmla="*/ 33 h 438"/>
                  <a:gd name="T76" fmla="*/ 5 w 171"/>
                  <a:gd name="T77" fmla="*/ 6 h 438"/>
                  <a:gd name="T78" fmla="*/ 27 w 171"/>
                  <a:gd name="T79" fmla="*/ 0 h 43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71"/>
                  <a:gd name="T121" fmla="*/ 0 h 438"/>
                  <a:gd name="T122" fmla="*/ 171 w 171"/>
                  <a:gd name="T123" fmla="*/ 438 h 43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71" h="438">
                    <a:moveTo>
                      <a:pt x="27" y="0"/>
                    </a:moveTo>
                    <a:lnTo>
                      <a:pt x="56" y="13"/>
                    </a:lnTo>
                    <a:lnTo>
                      <a:pt x="70" y="33"/>
                    </a:lnTo>
                    <a:lnTo>
                      <a:pt x="89" y="73"/>
                    </a:lnTo>
                    <a:lnTo>
                      <a:pt x="100" y="117"/>
                    </a:lnTo>
                    <a:lnTo>
                      <a:pt x="105" y="160"/>
                    </a:lnTo>
                    <a:lnTo>
                      <a:pt x="107" y="187"/>
                    </a:lnTo>
                    <a:lnTo>
                      <a:pt x="100" y="217"/>
                    </a:lnTo>
                    <a:lnTo>
                      <a:pt x="94" y="251"/>
                    </a:lnTo>
                    <a:lnTo>
                      <a:pt x="81" y="297"/>
                    </a:lnTo>
                    <a:lnTo>
                      <a:pt x="72" y="337"/>
                    </a:lnTo>
                    <a:lnTo>
                      <a:pt x="72" y="349"/>
                    </a:lnTo>
                    <a:lnTo>
                      <a:pt x="80" y="360"/>
                    </a:lnTo>
                    <a:lnTo>
                      <a:pt x="112" y="373"/>
                    </a:lnTo>
                    <a:lnTo>
                      <a:pt x="150" y="387"/>
                    </a:lnTo>
                    <a:lnTo>
                      <a:pt x="165" y="393"/>
                    </a:lnTo>
                    <a:lnTo>
                      <a:pt x="171" y="406"/>
                    </a:lnTo>
                    <a:lnTo>
                      <a:pt x="161" y="427"/>
                    </a:lnTo>
                    <a:lnTo>
                      <a:pt x="152" y="438"/>
                    </a:lnTo>
                    <a:lnTo>
                      <a:pt x="132" y="436"/>
                    </a:lnTo>
                    <a:lnTo>
                      <a:pt x="114" y="420"/>
                    </a:lnTo>
                    <a:lnTo>
                      <a:pt x="100" y="406"/>
                    </a:lnTo>
                    <a:lnTo>
                      <a:pt x="81" y="395"/>
                    </a:lnTo>
                    <a:lnTo>
                      <a:pt x="60" y="393"/>
                    </a:lnTo>
                    <a:lnTo>
                      <a:pt x="43" y="391"/>
                    </a:lnTo>
                    <a:lnTo>
                      <a:pt x="30" y="382"/>
                    </a:lnTo>
                    <a:lnTo>
                      <a:pt x="25" y="364"/>
                    </a:lnTo>
                    <a:lnTo>
                      <a:pt x="29" y="351"/>
                    </a:lnTo>
                    <a:lnTo>
                      <a:pt x="38" y="338"/>
                    </a:lnTo>
                    <a:lnTo>
                      <a:pt x="45" y="322"/>
                    </a:lnTo>
                    <a:lnTo>
                      <a:pt x="54" y="289"/>
                    </a:lnTo>
                    <a:lnTo>
                      <a:pt x="63" y="244"/>
                    </a:lnTo>
                    <a:lnTo>
                      <a:pt x="67" y="198"/>
                    </a:lnTo>
                    <a:lnTo>
                      <a:pt x="60" y="158"/>
                    </a:lnTo>
                    <a:lnTo>
                      <a:pt x="43" y="124"/>
                    </a:lnTo>
                    <a:lnTo>
                      <a:pt x="21" y="93"/>
                    </a:lnTo>
                    <a:lnTo>
                      <a:pt x="7" y="62"/>
                    </a:lnTo>
                    <a:lnTo>
                      <a:pt x="0" y="33"/>
                    </a:lnTo>
                    <a:lnTo>
                      <a:pt x="5" y="6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Group 15">
              <a:extLst>
                <a:ext uri="{FF2B5EF4-FFF2-40B4-BE49-F238E27FC236}">
                  <a16:creationId xmlns:a16="http://schemas.microsoft.com/office/drawing/2014/main" id="{8B1443A1-F8D8-4D6E-9C43-66D2EA82E67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032" y="3120"/>
              <a:ext cx="558" cy="959"/>
              <a:chOff x="3600" y="3132"/>
              <a:chExt cx="558" cy="959"/>
            </a:xfrm>
          </p:grpSpPr>
          <p:sp>
            <p:nvSpPr>
              <p:cNvPr id="12" name="Freeform 16">
                <a:extLst>
                  <a:ext uri="{FF2B5EF4-FFF2-40B4-BE49-F238E27FC236}">
                    <a16:creationId xmlns:a16="http://schemas.microsoft.com/office/drawing/2014/main" id="{70066E9F-B0E9-41BC-A67D-DFA35F2B0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3132"/>
                <a:ext cx="277" cy="216"/>
              </a:xfrm>
              <a:custGeom>
                <a:avLst/>
                <a:gdLst>
                  <a:gd name="T0" fmla="*/ 174 w 277"/>
                  <a:gd name="T1" fmla="*/ 98 h 216"/>
                  <a:gd name="T2" fmla="*/ 161 w 277"/>
                  <a:gd name="T3" fmla="*/ 66 h 216"/>
                  <a:gd name="T4" fmla="*/ 148 w 277"/>
                  <a:gd name="T5" fmla="*/ 44 h 216"/>
                  <a:gd name="T6" fmla="*/ 132 w 277"/>
                  <a:gd name="T7" fmla="*/ 28 h 216"/>
                  <a:gd name="T8" fmla="*/ 110 w 277"/>
                  <a:gd name="T9" fmla="*/ 13 h 216"/>
                  <a:gd name="T10" fmla="*/ 94 w 277"/>
                  <a:gd name="T11" fmla="*/ 6 h 216"/>
                  <a:gd name="T12" fmla="*/ 76 w 277"/>
                  <a:gd name="T13" fmla="*/ 0 h 216"/>
                  <a:gd name="T14" fmla="*/ 52 w 277"/>
                  <a:gd name="T15" fmla="*/ 4 h 216"/>
                  <a:gd name="T16" fmla="*/ 32 w 277"/>
                  <a:gd name="T17" fmla="*/ 13 h 216"/>
                  <a:gd name="T18" fmla="*/ 20 w 277"/>
                  <a:gd name="T19" fmla="*/ 22 h 216"/>
                  <a:gd name="T20" fmla="*/ 9 w 277"/>
                  <a:gd name="T21" fmla="*/ 37 h 216"/>
                  <a:gd name="T22" fmla="*/ 3 w 277"/>
                  <a:gd name="T23" fmla="*/ 53 h 216"/>
                  <a:gd name="T24" fmla="*/ 0 w 277"/>
                  <a:gd name="T25" fmla="*/ 78 h 216"/>
                  <a:gd name="T26" fmla="*/ 0 w 277"/>
                  <a:gd name="T27" fmla="*/ 106 h 216"/>
                  <a:gd name="T28" fmla="*/ 9 w 277"/>
                  <a:gd name="T29" fmla="*/ 129 h 216"/>
                  <a:gd name="T30" fmla="*/ 20 w 277"/>
                  <a:gd name="T31" fmla="*/ 155 h 216"/>
                  <a:gd name="T32" fmla="*/ 34 w 277"/>
                  <a:gd name="T33" fmla="*/ 176 h 216"/>
                  <a:gd name="T34" fmla="*/ 50 w 277"/>
                  <a:gd name="T35" fmla="*/ 193 h 216"/>
                  <a:gd name="T36" fmla="*/ 69 w 277"/>
                  <a:gd name="T37" fmla="*/ 207 h 216"/>
                  <a:gd name="T38" fmla="*/ 87 w 277"/>
                  <a:gd name="T39" fmla="*/ 214 h 216"/>
                  <a:gd name="T40" fmla="*/ 107 w 277"/>
                  <a:gd name="T41" fmla="*/ 216 h 216"/>
                  <a:gd name="T42" fmla="*/ 123 w 277"/>
                  <a:gd name="T43" fmla="*/ 214 h 216"/>
                  <a:gd name="T44" fmla="*/ 137 w 277"/>
                  <a:gd name="T45" fmla="*/ 207 h 216"/>
                  <a:gd name="T46" fmla="*/ 148 w 277"/>
                  <a:gd name="T47" fmla="*/ 198 h 216"/>
                  <a:gd name="T48" fmla="*/ 159 w 277"/>
                  <a:gd name="T49" fmla="*/ 184 h 216"/>
                  <a:gd name="T50" fmla="*/ 166 w 277"/>
                  <a:gd name="T51" fmla="*/ 165 h 216"/>
                  <a:gd name="T52" fmla="*/ 172 w 277"/>
                  <a:gd name="T53" fmla="*/ 146 h 216"/>
                  <a:gd name="T54" fmla="*/ 175 w 277"/>
                  <a:gd name="T55" fmla="*/ 126 h 216"/>
                  <a:gd name="T56" fmla="*/ 215 w 277"/>
                  <a:gd name="T57" fmla="*/ 135 h 216"/>
                  <a:gd name="T58" fmla="*/ 253 w 277"/>
                  <a:gd name="T59" fmla="*/ 149 h 216"/>
                  <a:gd name="T60" fmla="*/ 266 w 277"/>
                  <a:gd name="T61" fmla="*/ 151 h 216"/>
                  <a:gd name="T62" fmla="*/ 277 w 277"/>
                  <a:gd name="T63" fmla="*/ 140 h 216"/>
                  <a:gd name="T64" fmla="*/ 273 w 277"/>
                  <a:gd name="T65" fmla="*/ 124 h 216"/>
                  <a:gd name="T66" fmla="*/ 264 w 277"/>
                  <a:gd name="T67" fmla="*/ 113 h 216"/>
                  <a:gd name="T68" fmla="*/ 244 w 277"/>
                  <a:gd name="T69" fmla="*/ 107 h 216"/>
                  <a:gd name="T70" fmla="*/ 222 w 277"/>
                  <a:gd name="T71" fmla="*/ 106 h 216"/>
                  <a:gd name="T72" fmla="*/ 197 w 277"/>
                  <a:gd name="T73" fmla="*/ 102 h 216"/>
                  <a:gd name="T74" fmla="*/ 174 w 277"/>
                  <a:gd name="T75" fmla="*/ 98 h 21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7"/>
                  <a:gd name="T115" fmla="*/ 0 h 216"/>
                  <a:gd name="T116" fmla="*/ 277 w 277"/>
                  <a:gd name="T117" fmla="*/ 216 h 21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7" h="216">
                    <a:moveTo>
                      <a:pt x="174" y="98"/>
                    </a:moveTo>
                    <a:lnTo>
                      <a:pt x="161" y="66"/>
                    </a:lnTo>
                    <a:lnTo>
                      <a:pt x="148" y="44"/>
                    </a:lnTo>
                    <a:lnTo>
                      <a:pt x="132" y="28"/>
                    </a:lnTo>
                    <a:lnTo>
                      <a:pt x="110" y="13"/>
                    </a:lnTo>
                    <a:lnTo>
                      <a:pt x="94" y="6"/>
                    </a:lnTo>
                    <a:lnTo>
                      <a:pt x="76" y="0"/>
                    </a:lnTo>
                    <a:lnTo>
                      <a:pt x="52" y="4"/>
                    </a:lnTo>
                    <a:lnTo>
                      <a:pt x="32" y="13"/>
                    </a:lnTo>
                    <a:lnTo>
                      <a:pt x="20" y="22"/>
                    </a:lnTo>
                    <a:lnTo>
                      <a:pt x="9" y="37"/>
                    </a:lnTo>
                    <a:lnTo>
                      <a:pt x="3" y="53"/>
                    </a:lnTo>
                    <a:lnTo>
                      <a:pt x="0" y="78"/>
                    </a:lnTo>
                    <a:lnTo>
                      <a:pt x="0" y="106"/>
                    </a:lnTo>
                    <a:lnTo>
                      <a:pt x="9" y="129"/>
                    </a:lnTo>
                    <a:lnTo>
                      <a:pt x="20" y="155"/>
                    </a:lnTo>
                    <a:lnTo>
                      <a:pt x="34" y="176"/>
                    </a:lnTo>
                    <a:lnTo>
                      <a:pt x="50" y="193"/>
                    </a:lnTo>
                    <a:lnTo>
                      <a:pt x="69" y="207"/>
                    </a:lnTo>
                    <a:lnTo>
                      <a:pt x="87" y="214"/>
                    </a:lnTo>
                    <a:lnTo>
                      <a:pt x="107" y="216"/>
                    </a:lnTo>
                    <a:lnTo>
                      <a:pt x="123" y="214"/>
                    </a:lnTo>
                    <a:lnTo>
                      <a:pt x="137" y="207"/>
                    </a:lnTo>
                    <a:lnTo>
                      <a:pt x="148" y="198"/>
                    </a:lnTo>
                    <a:lnTo>
                      <a:pt x="159" y="184"/>
                    </a:lnTo>
                    <a:lnTo>
                      <a:pt x="166" y="165"/>
                    </a:lnTo>
                    <a:lnTo>
                      <a:pt x="172" y="146"/>
                    </a:lnTo>
                    <a:lnTo>
                      <a:pt x="175" y="126"/>
                    </a:lnTo>
                    <a:lnTo>
                      <a:pt x="215" y="135"/>
                    </a:lnTo>
                    <a:lnTo>
                      <a:pt x="253" y="149"/>
                    </a:lnTo>
                    <a:lnTo>
                      <a:pt x="266" y="151"/>
                    </a:lnTo>
                    <a:lnTo>
                      <a:pt x="277" y="140"/>
                    </a:lnTo>
                    <a:lnTo>
                      <a:pt x="273" y="124"/>
                    </a:lnTo>
                    <a:lnTo>
                      <a:pt x="264" y="113"/>
                    </a:lnTo>
                    <a:lnTo>
                      <a:pt x="244" y="107"/>
                    </a:lnTo>
                    <a:lnTo>
                      <a:pt x="222" y="106"/>
                    </a:lnTo>
                    <a:lnTo>
                      <a:pt x="197" y="102"/>
                    </a:lnTo>
                    <a:lnTo>
                      <a:pt x="174" y="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7">
                <a:extLst>
                  <a:ext uri="{FF2B5EF4-FFF2-40B4-BE49-F238E27FC236}">
                    <a16:creationId xmlns:a16="http://schemas.microsoft.com/office/drawing/2014/main" id="{5AA9F5AB-76D4-42CC-9BAB-4209245B5B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7" y="3366"/>
                <a:ext cx="173" cy="318"/>
              </a:xfrm>
              <a:custGeom>
                <a:avLst/>
                <a:gdLst>
                  <a:gd name="T0" fmla="*/ 33 w 173"/>
                  <a:gd name="T1" fmla="*/ 11 h 318"/>
                  <a:gd name="T2" fmla="*/ 49 w 173"/>
                  <a:gd name="T3" fmla="*/ 0 h 318"/>
                  <a:gd name="T4" fmla="*/ 73 w 173"/>
                  <a:gd name="T5" fmla="*/ 0 h 318"/>
                  <a:gd name="T6" fmla="*/ 96 w 173"/>
                  <a:gd name="T7" fmla="*/ 8 h 318"/>
                  <a:gd name="T8" fmla="*/ 116 w 173"/>
                  <a:gd name="T9" fmla="*/ 18 h 318"/>
                  <a:gd name="T10" fmla="*/ 133 w 173"/>
                  <a:gd name="T11" fmla="*/ 33 h 318"/>
                  <a:gd name="T12" fmla="*/ 153 w 173"/>
                  <a:gd name="T13" fmla="*/ 62 h 318"/>
                  <a:gd name="T14" fmla="*/ 164 w 173"/>
                  <a:gd name="T15" fmla="*/ 89 h 318"/>
                  <a:gd name="T16" fmla="*/ 169 w 173"/>
                  <a:gd name="T17" fmla="*/ 118 h 318"/>
                  <a:gd name="T18" fmla="*/ 173 w 173"/>
                  <a:gd name="T19" fmla="*/ 144 h 318"/>
                  <a:gd name="T20" fmla="*/ 173 w 173"/>
                  <a:gd name="T21" fmla="*/ 175 h 318"/>
                  <a:gd name="T22" fmla="*/ 169 w 173"/>
                  <a:gd name="T23" fmla="*/ 202 h 318"/>
                  <a:gd name="T24" fmla="*/ 164 w 173"/>
                  <a:gd name="T25" fmla="*/ 229 h 318"/>
                  <a:gd name="T26" fmla="*/ 156 w 173"/>
                  <a:gd name="T27" fmla="*/ 258 h 318"/>
                  <a:gd name="T28" fmla="*/ 145 w 173"/>
                  <a:gd name="T29" fmla="*/ 280 h 318"/>
                  <a:gd name="T30" fmla="*/ 133 w 173"/>
                  <a:gd name="T31" fmla="*/ 296 h 318"/>
                  <a:gd name="T32" fmla="*/ 111 w 173"/>
                  <a:gd name="T33" fmla="*/ 309 h 318"/>
                  <a:gd name="T34" fmla="*/ 87 w 173"/>
                  <a:gd name="T35" fmla="*/ 318 h 318"/>
                  <a:gd name="T36" fmla="*/ 65 w 173"/>
                  <a:gd name="T37" fmla="*/ 318 h 318"/>
                  <a:gd name="T38" fmla="*/ 44 w 173"/>
                  <a:gd name="T39" fmla="*/ 316 h 318"/>
                  <a:gd name="T40" fmla="*/ 25 w 173"/>
                  <a:gd name="T41" fmla="*/ 304 h 318"/>
                  <a:gd name="T42" fmla="*/ 13 w 173"/>
                  <a:gd name="T43" fmla="*/ 289 h 318"/>
                  <a:gd name="T44" fmla="*/ 3 w 173"/>
                  <a:gd name="T45" fmla="*/ 273 h 318"/>
                  <a:gd name="T46" fmla="*/ 0 w 173"/>
                  <a:gd name="T47" fmla="*/ 249 h 318"/>
                  <a:gd name="T48" fmla="*/ 0 w 173"/>
                  <a:gd name="T49" fmla="*/ 217 h 318"/>
                  <a:gd name="T50" fmla="*/ 7 w 173"/>
                  <a:gd name="T51" fmla="*/ 198 h 318"/>
                  <a:gd name="T52" fmla="*/ 18 w 173"/>
                  <a:gd name="T53" fmla="*/ 184 h 318"/>
                  <a:gd name="T54" fmla="*/ 31 w 173"/>
                  <a:gd name="T55" fmla="*/ 173 h 318"/>
                  <a:gd name="T56" fmla="*/ 33 w 173"/>
                  <a:gd name="T57" fmla="*/ 155 h 318"/>
                  <a:gd name="T58" fmla="*/ 33 w 173"/>
                  <a:gd name="T59" fmla="*/ 142 h 318"/>
                  <a:gd name="T60" fmla="*/ 23 w 173"/>
                  <a:gd name="T61" fmla="*/ 124 h 318"/>
                  <a:gd name="T62" fmla="*/ 13 w 173"/>
                  <a:gd name="T63" fmla="*/ 104 h 318"/>
                  <a:gd name="T64" fmla="*/ 7 w 173"/>
                  <a:gd name="T65" fmla="*/ 82 h 318"/>
                  <a:gd name="T66" fmla="*/ 3 w 173"/>
                  <a:gd name="T67" fmla="*/ 57 h 318"/>
                  <a:gd name="T68" fmla="*/ 9 w 173"/>
                  <a:gd name="T69" fmla="*/ 37 h 318"/>
                  <a:gd name="T70" fmla="*/ 14 w 173"/>
                  <a:gd name="T71" fmla="*/ 24 h 318"/>
                  <a:gd name="T72" fmla="*/ 23 w 173"/>
                  <a:gd name="T73" fmla="*/ 17 h 318"/>
                  <a:gd name="T74" fmla="*/ 33 w 173"/>
                  <a:gd name="T75" fmla="*/ 11 h 31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73"/>
                  <a:gd name="T115" fmla="*/ 0 h 318"/>
                  <a:gd name="T116" fmla="*/ 173 w 173"/>
                  <a:gd name="T117" fmla="*/ 318 h 31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73" h="318">
                    <a:moveTo>
                      <a:pt x="33" y="11"/>
                    </a:moveTo>
                    <a:lnTo>
                      <a:pt x="49" y="0"/>
                    </a:lnTo>
                    <a:lnTo>
                      <a:pt x="73" y="0"/>
                    </a:lnTo>
                    <a:lnTo>
                      <a:pt x="96" y="8"/>
                    </a:lnTo>
                    <a:lnTo>
                      <a:pt x="116" y="18"/>
                    </a:lnTo>
                    <a:lnTo>
                      <a:pt x="133" y="33"/>
                    </a:lnTo>
                    <a:lnTo>
                      <a:pt x="153" y="62"/>
                    </a:lnTo>
                    <a:lnTo>
                      <a:pt x="164" y="89"/>
                    </a:lnTo>
                    <a:lnTo>
                      <a:pt x="169" y="118"/>
                    </a:lnTo>
                    <a:lnTo>
                      <a:pt x="173" y="144"/>
                    </a:lnTo>
                    <a:lnTo>
                      <a:pt x="173" y="175"/>
                    </a:lnTo>
                    <a:lnTo>
                      <a:pt x="169" y="202"/>
                    </a:lnTo>
                    <a:lnTo>
                      <a:pt x="164" y="229"/>
                    </a:lnTo>
                    <a:lnTo>
                      <a:pt x="156" y="258"/>
                    </a:lnTo>
                    <a:lnTo>
                      <a:pt x="145" y="280"/>
                    </a:lnTo>
                    <a:lnTo>
                      <a:pt x="133" y="296"/>
                    </a:lnTo>
                    <a:lnTo>
                      <a:pt x="111" y="309"/>
                    </a:lnTo>
                    <a:lnTo>
                      <a:pt x="87" y="318"/>
                    </a:lnTo>
                    <a:lnTo>
                      <a:pt x="65" y="318"/>
                    </a:lnTo>
                    <a:lnTo>
                      <a:pt x="44" y="316"/>
                    </a:lnTo>
                    <a:lnTo>
                      <a:pt x="25" y="304"/>
                    </a:lnTo>
                    <a:lnTo>
                      <a:pt x="13" y="289"/>
                    </a:lnTo>
                    <a:lnTo>
                      <a:pt x="3" y="273"/>
                    </a:lnTo>
                    <a:lnTo>
                      <a:pt x="0" y="249"/>
                    </a:lnTo>
                    <a:lnTo>
                      <a:pt x="0" y="217"/>
                    </a:lnTo>
                    <a:lnTo>
                      <a:pt x="7" y="198"/>
                    </a:lnTo>
                    <a:lnTo>
                      <a:pt x="18" y="184"/>
                    </a:lnTo>
                    <a:lnTo>
                      <a:pt x="31" y="173"/>
                    </a:lnTo>
                    <a:lnTo>
                      <a:pt x="33" y="155"/>
                    </a:lnTo>
                    <a:lnTo>
                      <a:pt x="33" y="142"/>
                    </a:lnTo>
                    <a:lnTo>
                      <a:pt x="23" y="124"/>
                    </a:lnTo>
                    <a:lnTo>
                      <a:pt x="13" y="104"/>
                    </a:lnTo>
                    <a:lnTo>
                      <a:pt x="7" y="82"/>
                    </a:lnTo>
                    <a:lnTo>
                      <a:pt x="3" y="57"/>
                    </a:lnTo>
                    <a:lnTo>
                      <a:pt x="9" y="37"/>
                    </a:lnTo>
                    <a:lnTo>
                      <a:pt x="14" y="24"/>
                    </a:lnTo>
                    <a:lnTo>
                      <a:pt x="23" y="17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8">
                <a:extLst>
                  <a:ext uri="{FF2B5EF4-FFF2-40B4-BE49-F238E27FC236}">
                    <a16:creationId xmlns:a16="http://schemas.microsoft.com/office/drawing/2014/main" id="{BB6367AF-D3EB-4775-B64B-2273B13CAA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0" y="3390"/>
                <a:ext cx="214" cy="249"/>
              </a:xfrm>
              <a:custGeom>
                <a:avLst/>
                <a:gdLst>
                  <a:gd name="T0" fmla="*/ 85 w 214"/>
                  <a:gd name="T1" fmla="*/ 25 h 249"/>
                  <a:gd name="T2" fmla="*/ 111 w 214"/>
                  <a:gd name="T3" fmla="*/ 3 h 249"/>
                  <a:gd name="T4" fmla="*/ 141 w 214"/>
                  <a:gd name="T5" fmla="*/ 0 h 249"/>
                  <a:gd name="T6" fmla="*/ 160 w 214"/>
                  <a:gd name="T7" fmla="*/ 11 h 249"/>
                  <a:gd name="T8" fmla="*/ 161 w 214"/>
                  <a:gd name="T9" fmla="*/ 40 h 249"/>
                  <a:gd name="T10" fmla="*/ 160 w 214"/>
                  <a:gd name="T11" fmla="*/ 45 h 249"/>
                  <a:gd name="T12" fmla="*/ 145 w 214"/>
                  <a:gd name="T13" fmla="*/ 67 h 249"/>
                  <a:gd name="T14" fmla="*/ 141 w 214"/>
                  <a:gd name="T15" fmla="*/ 73 h 249"/>
                  <a:gd name="T16" fmla="*/ 114 w 214"/>
                  <a:gd name="T17" fmla="*/ 82 h 249"/>
                  <a:gd name="T18" fmla="*/ 82 w 214"/>
                  <a:gd name="T19" fmla="*/ 92 h 249"/>
                  <a:gd name="T20" fmla="*/ 56 w 214"/>
                  <a:gd name="T21" fmla="*/ 109 h 249"/>
                  <a:gd name="T22" fmla="*/ 36 w 214"/>
                  <a:gd name="T23" fmla="*/ 129 h 249"/>
                  <a:gd name="T24" fmla="*/ 42 w 214"/>
                  <a:gd name="T25" fmla="*/ 138 h 249"/>
                  <a:gd name="T26" fmla="*/ 60 w 214"/>
                  <a:gd name="T27" fmla="*/ 151 h 249"/>
                  <a:gd name="T28" fmla="*/ 89 w 214"/>
                  <a:gd name="T29" fmla="*/ 165 h 249"/>
                  <a:gd name="T30" fmla="*/ 116 w 214"/>
                  <a:gd name="T31" fmla="*/ 178 h 249"/>
                  <a:gd name="T32" fmla="*/ 136 w 214"/>
                  <a:gd name="T33" fmla="*/ 183 h 249"/>
                  <a:gd name="T34" fmla="*/ 152 w 214"/>
                  <a:gd name="T35" fmla="*/ 176 h 249"/>
                  <a:gd name="T36" fmla="*/ 160 w 214"/>
                  <a:gd name="T37" fmla="*/ 165 h 249"/>
                  <a:gd name="T38" fmla="*/ 163 w 214"/>
                  <a:gd name="T39" fmla="*/ 152 h 249"/>
                  <a:gd name="T40" fmla="*/ 169 w 214"/>
                  <a:gd name="T41" fmla="*/ 145 h 249"/>
                  <a:gd name="T42" fmla="*/ 183 w 214"/>
                  <a:gd name="T43" fmla="*/ 140 h 249"/>
                  <a:gd name="T44" fmla="*/ 190 w 214"/>
                  <a:gd name="T45" fmla="*/ 149 h 249"/>
                  <a:gd name="T46" fmla="*/ 194 w 214"/>
                  <a:gd name="T47" fmla="*/ 160 h 249"/>
                  <a:gd name="T48" fmla="*/ 185 w 214"/>
                  <a:gd name="T49" fmla="*/ 169 h 249"/>
                  <a:gd name="T50" fmla="*/ 172 w 214"/>
                  <a:gd name="T51" fmla="*/ 174 h 249"/>
                  <a:gd name="T52" fmla="*/ 163 w 214"/>
                  <a:gd name="T53" fmla="*/ 183 h 249"/>
                  <a:gd name="T54" fmla="*/ 165 w 214"/>
                  <a:gd name="T55" fmla="*/ 192 h 249"/>
                  <a:gd name="T56" fmla="*/ 180 w 214"/>
                  <a:gd name="T57" fmla="*/ 196 h 249"/>
                  <a:gd name="T58" fmla="*/ 201 w 214"/>
                  <a:gd name="T59" fmla="*/ 196 h 249"/>
                  <a:gd name="T60" fmla="*/ 212 w 214"/>
                  <a:gd name="T61" fmla="*/ 205 h 249"/>
                  <a:gd name="T62" fmla="*/ 214 w 214"/>
                  <a:gd name="T63" fmla="*/ 218 h 249"/>
                  <a:gd name="T64" fmla="*/ 205 w 214"/>
                  <a:gd name="T65" fmla="*/ 222 h 249"/>
                  <a:gd name="T66" fmla="*/ 190 w 214"/>
                  <a:gd name="T67" fmla="*/ 222 h 249"/>
                  <a:gd name="T68" fmla="*/ 180 w 214"/>
                  <a:gd name="T69" fmla="*/ 214 h 249"/>
                  <a:gd name="T70" fmla="*/ 170 w 214"/>
                  <a:gd name="T71" fmla="*/ 209 h 249"/>
                  <a:gd name="T72" fmla="*/ 158 w 214"/>
                  <a:gd name="T73" fmla="*/ 202 h 249"/>
                  <a:gd name="T74" fmla="*/ 154 w 214"/>
                  <a:gd name="T75" fmla="*/ 209 h 249"/>
                  <a:gd name="T76" fmla="*/ 165 w 214"/>
                  <a:gd name="T77" fmla="*/ 218 h 249"/>
                  <a:gd name="T78" fmla="*/ 176 w 214"/>
                  <a:gd name="T79" fmla="*/ 229 h 249"/>
                  <a:gd name="T80" fmla="*/ 181 w 214"/>
                  <a:gd name="T81" fmla="*/ 242 h 249"/>
                  <a:gd name="T82" fmla="*/ 176 w 214"/>
                  <a:gd name="T83" fmla="*/ 249 h 249"/>
                  <a:gd name="T84" fmla="*/ 161 w 214"/>
                  <a:gd name="T85" fmla="*/ 249 h 249"/>
                  <a:gd name="T86" fmla="*/ 151 w 214"/>
                  <a:gd name="T87" fmla="*/ 238 h 249"/>
                  <a:gd name="T88" fmla="*/ 145 w 214"/>
                  <a:gd name="T89" fmla="*/ 220 h 249"/>
                  <a:gd name="T90" fmla="*/ 138 w 214"/>
                  <a:gd name="T91" fmla="*/ 207 h 249"/>
                  <a:gd name="T92" fmla="*/ 120 w 214"/>
                  <a:gd name="T93" fmla="*/ 202 h 249"/>
                  <a:gd name="T94" fmla="*/ 96 w 214"/>
                  <a:gd name="T95" fmla="*/ 194 h 249"/>
                  <a:gd name="T96" fmla="*/ 63 w 214"/>
                  <a:gd name="T97" fmla="*/ 185 h 249"/>
                  <a:gd name="T98" fmla="*/ 33 w 214"/>
                  <a:gd name="T99" fmla="*/ 172 h 249"/>
                  <a:gd name="T100" fmla="*/ 11 w 214"/>
                  <a:gd name="T101" fmla="*/ 156 h 249"/>
                  <a:gd name="T102" fmla="*/ 4 w 214"/>
                  <a:gd name="T103" fmla="*/ 142 h 249"/>
                  <a:gd name="T104" fmla="*/ 0 w 214"/>
                  <a:gd name="T105" fmla="*/ 129 h 249"/>
                  <a:gd name="T106" fmla="*/ 4 w 214"/>
                  <a:gd name="T107" fmla="*/ 116 h 249"/>
                  <a:gd name="T108" fmla="*/ 18 w 214"/>
                  <a:gd name="T109" fmla="*/ 100 h 249"/>
                  <a:gd name="T110" fmla="*/ 36 w 214"/>
                  <a:gd name="T111" fmla="*/ 78 h 249"/>
                  <a:gd name="T112" fmla="*/ 56 w 214"/>
                  <a:gd name="T113" fmla="*/ 56 h 249"/>
                  <a:gd name="T114" fmla="*/ 71 w 214"/>
                  <a:gd name="T115" fmla="*/ 42 h 249"/>
                  <a:gd name="T116" fmla="*/ 85 w 214"/>
                  <a:gd name="T117" fmla="*/ 25 h 24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14"/>
                  <a:gd name="T178" fmla="*/ 0 h 249"/>
                  <a:gd name="T179" fmla="*/ 214 w 214"/>
                  <a:gd name="T180" fmla="*/ 249 h 24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14" h="249">
                    <a:moveTo>
                      <a:pt x="85" y="25"/>
                    </a:moveTo>
                    <a:lnTo>
                      <a:pt x="111" y="3"/>
                    </a:lnTo>
                    <a:lnTo>
                      <a:pt x="141" y="0"/>
                    </a:lnTo>
                    <a:lnTo>
                      <a:pt x="160" y="11"/>
                    </a:lnTo>
                    <a:lnTo>
                      <a:pt x="161" y="40"/>
                    </a:lnTo>
                    <a:lnTo>
                      <a:pt x="160" y="45"/>
                    </a:lnTo>
                    <a:lnTo>
                      <a:pt x="145" y="67"/>
                    </a:lnTo>
                    <a:lnTo>
                      <a:pt x="141" y="73"/>
                    </a:lnTo>
                    <a:lnTo>
                      <a:pt x="114" y="82"/>
                    </a:lnTo>
                    <a:lnTo>
                      <a:pt x="82" y="92"/>
                    </a:lnTo>
                    <a:lnTo>
                      <a:pt x="56" y="109"/>
                    </a:lnTo>
                    <a:lnTo>
                      <a:pt x="36" y="129"/>
                    </a:lnTo>
                    <a:lnTo>
                      <a:pt x="42" y="138"/>
                    </a:lnTo>
                    <a:lnTo>
                      <a:pt x="60" y="151"/>
                    </a:lnTo>
                    <a:lnTo>
                      <a:pt x="89" y="165"/>
                    </a:lnTo>
                    <a:lnTo>
                      <a:pt x="116" y="178"/>
                    </a:lnTo>
                    <a:lnTo>
                      <a:pt x="136" y="183"/>
                    </a:lnTo>
                    <a:lnTo>
                      <a:pt x="152" y="176"/>
                    </a:lnTo>
                    <a:lnTo>
                      <a:pt x="160" y="165"/>
                    </a:lnTo>
                    <a:lnTo>
                      <a:pt x="163" y="152"/>
                    </a:lnTo>
                    <a:lnTo>
                      <a:pt x="169" y="145"/>
                    </a:lnTo>
                    <a:lnTo>
                      <a:pt x="183" y="140"/>
                    </a:lnTo>
                    <a:lnTo>
                      <a:pt x="190" y="149"/>
                    </a:lnTo>
                    <a:lnTo>
                      <a:pt x="194" y="160"/>
                    </a:lnTo>
                    <a:lnTo>
                      <a:pt x="185" y="169"/>
                    </a:lnTo>
                    <a:lnTo>
                      <a:pt x="172" y="174"/>
                    </a:lnTo>
                    <a:lnTo>
                      <a:pt x="163" y="183"/>
                    </a:lnTo>
                    <a:lnTo>
                      <a:pt x="165" y="192"/>
                    </a:lnTo>
                    <a:lnTo>
                      <a:pt x="180" y="196"/>
                    </a:lnTo>
                    <a:lnTo>
                      <a:pt x="201" y="196"/>
                    </a:lnTo>
                    <a:lnTo>
                      <a:pt x="212" y="205"/>
                    </a:lnTo>
                    <a:lnTo>
                      <a:pt x="214" y="218"/>
                    </a:lnTo>
                    <a:lnTo>
                      <a:pt x="205" y="222"/>
                    </a:lnTo>
                    <a:lnTo>
                      <a:pt x="190" y="222"/>
                    </a:lnTo>
                    <a:lnTo>
                      <a:pt x="180" y="214"/>
                    </a:lnTo>
                    <a:lnTo>
                      <a:pt x="170" y="209"/>
                    </a:lnTo>
                    <a:lnTo>
                      <a:pt x="158" y="202"/>
                    </a:lnTo>
                    <a:lnTo>
                      <a:pt x="154" y="209"/>
                    </a:lnTo>
                    <a:lnTo>
                      <a:pt x="165" y="218"/>
                    </a:lnTo>
                    <a:lnTo>
                      <a:pt x="176" y="229"/>
                    </a:lnTo>
                    <a:lnTo>
                      <a:pt x="181" y="242"/>
                    </a:lnTo>
                    <a:lnTo>
                      <a:pt x="176" y="249"/>
                    </a:lnTo>
                    <a:lnTo>
                      <a:pt x="161" y="249"/>
                    </a:lnTo>
                    <a:lnTo>
                      <a:pt x="151" y="238"/>
                    </a:lnTo>
                    <a:lnTo>
                      <a:pt x="145" y="220"/>
                    </a:lnTo>
                    <a:lnTo>
                      <a:pt x="138" y="207"/>
                    </a:lnTo>
                    <a:lnTo>
                      <a:pt x="120" y="202"/>
                    </a:lnTo>
                    <a:lnTo>
                      <a:pt x="96" y="194"/>
                    </a:lnTo>
                    <a:lnTo>
                      <a:pt x="63" y="185"/>
                    </a:lnTo>
                    <a:lnTo>
                      <a:pt x="33" y="172"/>
                    </a:lnTo>
                    <a:lnTo>
                      <a:pt x="11" y="156"/>
                    </a:lnTo>
                    <a:lnTo>
                      <a:pt x="4" y="142"/>
                    </a:lnTo>
                    <a:lnTo>
                      <a:pt x="0" y="129"/>
                    </a:lnTo>
                    <a:lnTo>
                      <a:pt x="4" y="116"/>
                    </a:lnTo>
                    <a:lnTo>
                      <a:pt x="18" y="100"/>
                    </a:lnTo>
                    <a:lnTo>
                      <a:pt x="36" y="78"/>
                    </a:lnTo>
                    <a:lnTo>
                      <a:pt x="56" y="56"/>
                    </a:lnTo>
                    <a:lnTo>
                      <a:pt x="71" y="42"/>
                    </a:lnTo>
                    <a:lnTo>
                      <a:pt x="85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9">
                <a:extLst>
                  <a:ext uri="{FF2B5EF4-FFF2-40B4-BE49-F238E27FC236}">
                    <a16:creationId xmlns:a16="http://schemas.microsoft.com/office/drawing/2014/main" id="{A14E47AA-9777-47EB-945B-7E716785B3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3390"/>
                <a:ext cx="402" cy="156"/>
              </a:xfrm>
              <a:custGeom>
                <a:avLst/>
                <a:gdLst>
                  <a:gd name="T0" fmla="*/ 22 w 402"/>
                  <a:gd name="T1" fmla="*/ 0 h 156"/>
                  <a:gd name="T2" fmla="*/ 59 w 402"/>
                  <a:gd name="T3" fmla="*/ 13 h 156"/>
                  <a:gd name="T4" fmla="*/ 75 w 402"/>
                  <a:gd name="T5" fmla="*/ 33 h 156"/>
                  <a:gd name="T6" fmla="*/ 111 w 402"/>
                  <a:gd name="T7" fmla="*/ 56 h 156"/>
                  <a:gd name="T8" fmla="*/ 160 w 402"/>
                  <a:gd name="T9" fmla="*/ 82 h 156"/>
                  <a:gd name="T10" fmla="*/ 202 w 402"/>
                  <a:gd name="T11" fmla="*/ 102 h 156"/>
                  <a:gd name="T12" fmla="*/ 226 w 402"/>
                  <a:gd name="T13" fmla="*/ 107 h 156"/>
                  <a:gd name="T14" fmla="*/ 259 w 402"/>
                  <a:gd name="T15" fmla="*/ 107 h 156"/>
                  <a:gd name="T16" fmla="*/ 288 w 402"/>
                  <a:gd name="T17" fmla="*/ 102 h 156"/>
                  <a:gd name="T18" fmla="*/ 306 w 402"/>
                  <a:gd name="T19" fmla="*/ 96 h 156"/>
                  <a:gd name="T20" fmla="*/ 326 w 402"/>
                  <a:gd name="T21" fmla="*/ 89 h 156"/>
                  <a:gd name="T22" fmla="*/ 333 w 402"/>
                  <a:gd name="T23" fmla="*/ 78 h 156"/>
                  <a:gd name="T24" fmla="*/ 331 w 402"/>
                  <a:gd name="T25" fmla="*/ 51 h 156"/>
                  <a:gd name="T26" fmla="*/ 337 w 402"/>
                  <a:gd name="T27" fmla="*/ 33 h 156"/>
                  <a:gd name="T28" fmla="*/ 346 w 402"/>
                  <a:gd name="T29" fmla="*/ 27 h 156"/>
                  <a:gd name="T30" fmla="*/ 359 w 402"/>
                  <a:gd name="T31" fmla="*/ 31 h 156"/>
                  <a:gd name="T32" fmla="*/ 360 w 402"/>
                  <a:gd name="T33" fmla="*/ 45 h 156"/>
                  <a:gd name="T34" fmla="*/ 355 w 402"/>
                  <a:gd name="T35" fmla="*/ 60 h 156"/>
                  <a:gd name="T36" fmla="*/ 350 w 402"/>
                  <a:gd name="T37" fmla="*/ 80 h 156"/>
                  <a:gd name="T38" fmla="*/ 346 w 402"/>
                  <a:gd name="T39" fmla="*/ 93 h 156"/>
                  <a:gd name="T40" fmla="*/ 353 w 402"/>
                  <a:gd name="T41" fmla="*/ 96 h 156"/>
                  <a:gd name="T42" fmla="*/ 366 w 402"/>
                  <a:gd name="T43" fmla="*/ 93 h 156"/>
                  <a:gd name="T44" fmla="*/ 379 w 402"/>
                  <a:gd name="T45" fmla="*/ 87 h 156"/>
                  <a:gd name="T46" fmla="*/ 399 w 402"/>
                  <a:gd name="T47" fmla="*/ 89 h 156"/>
                  <a:gd name="T48" fmla="*/ 402 w 402"/>
                  <a:gd name="T49" fmla="*/ 100 h 156"/>
                  <a:gd name="T50" fmla="*/ 397 w 402"/>
                  <a:gd name="T51" fmla="*/ 111 h 156"/>
                  <a:gd name="T52" fmla="*/ 386 w 402"/>
                  <a:gd name="T53" fmla="*/ 112 h 156"/>
                  <a:gd name="T54" fmla="*/ 368 w 402"/>
                  <a:gd name="T55" fmla="*/ 111 h 156"/>
                  <a:gd name="T56" fmla="*/ 355 w 402"/>
                  <a:gd name="T57" fmla="*/ 112 h 156"/>
                  <a:gd name="T58" fmla="*/ 346 w 402"/>
                  <a:gd name="T59" fmla="*/ 120 h 156"/>
                  <a:gd name="T60" fmla="*/ 360 w 402"/>
                  <a:gd name="T61" fmla="*/ 127 h 156"/>
                  <a:gd name="T62" fmla="*/ 382 w 402"/>
                  <a:gd name="T63" fmla="*/ 127 h 156"/>
                  <a:gd name="T64" fmla="*/ 384 w 402"/>
                  <a:gd name="T65" fmla="*/ 134 h 156"/>
                  <a:gd name="T66" fmla="*/ 384 w 402"/>
                  <a:gd name="T67" fmla="*/ 145 h 156"/>
                  <a:gd name="T68" fmla="*/ 373 w 402"/>
                  <a:gd name="T69" fmla="*/ 156 h 156"/>
                  <a:gd name="T70" fmla="*/ 355 w 402"/>
                  <a:gd name="T71" fmla="*/ 152 h 156"/>
                  <a:gd name="T72" fmla="*/ 340 w 402"/>
                  <a:gd name="T73" fmla="*/ 147 h 156"/>
                  <a:gd name="T74" fmla="*/ 320 w 402"/>
                  <a:gd name="T75" fmla="*/ 141 h 156"/>
                  <a:gd name="T76" fmla="*/ 299 w 402"/>
                  <a:gd name="T77" fmla="*/ 129 h 156"/>
                  <a:gd name="T78" fmla="*/ 255 w 402"/>
                  <a:gd name="T79" fmla="*/ 134 h 156"/>
                  <a:gd name="T80" fmla="*/ 231 w 402"/>
                  <a:gd name="T81" fmla="*/ 134 h 156"/>
                  <a:gd name="T82" fmla="*/ 200 w 402"/>
                  <a:gd name="T83" fmla="*/ 131 h 156"/>
                  <a:gd name="T84" fmla="*/ 164 w 402"/>
                  <a:gd name="T85" fmla="*/ 118 h 156"/>
                  <a:gd name="T86" fmla="*/ 119 w 402"/>
                  <a:gd name="T87" fmla="*/ 100 h 156"/>
                  <a:gd name="T88" fmla="*/ 82 w 402"/>
                  <a:gd name="T89" fmla="*/ 85 h 156"/>
                  <a:gd name="T90" fmla="*/ 31 w 402"/>
                  <a:gd name="T91" fmla="*/ 62 h 156"/>
                  <a:gd name="T92" fmla="*/ 2 w 402"/>
                  <a:gd name="T93" fmla="*/ 42 h 156"/>
                  <a:gd name="T94" fmla="*/ 0 w 402"/>
                  <a:gd name="T95" fmla="*/ 11 h 156"/>
                  <a:gd name="T96" fmla="*/ 4 w 402"/>
                  <a:gd name="T97" fmla="*/ 2 h 156"/>
                  <a:gd name="T98" fmla="*/ 22 w 402"/>
                  <a:gd name="T99" fmla="*/ 0 h 15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02"/>
                  <a:gd name="T151" fmla="*/ 0 h 156"/>
                  <a:gd name="T152" fmla="*/ 402 w 402"/>
                  <a:gd name="T153" fmla="*/ 156 h 15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02" h="156">
                    <a:moveTo>
                      <a:pt x="22" y="0"/>
                    </a:moveTo>
                    <a:lnTo>
                      <a:pt x="59" y="13"/>
                    </a:lnTo>
                    <a:lnTo>
                      <a:pt x="75" y="33"/>
                    </a:lnTo>
                    <a:lnTo>
                      <a:pt x="111" y="56"/>
                    </a:lnTo>
                    <a:lnTo>
                      <a:pt x="160" y="82"/>
                    </a:lnTo>
                    <a:lnTo>
                      <a:pt x="202" y="102"/>
                    </a:lnTo>
                    <a:lnTo>
                      <a:pt x="226" y="107"/>
                    </a:lnTo>
                    <a:lnTo>
                      <a:pt x="259" y="107"/>
                    </a:lnTo>
                    <a:lnTo>
                      <a:pt x="288" y="102"/>
                    </a:lnTo>
                    <a:lnTo>
                      <a:pt x="306" y="96"/>
                    </a:lnTo>
                    <a:lnTo>
                      <a:pt x="326" y="89"/>
                    </a:lnTo>
                    <a:lnTo>
                      <a:pt x="333" y="78"/>
                    </a:lnTo>
                    <a:lnTo>
                      <a:pt x="331" y="51"/>
                    </a:lnTo>
                    <a:lnTo>
                      <a:pt x="337" y="33"/>
                    </a:lnTo>
                    <a:lnTo>
                      <a:pt x="346" y="27"/>
                    </a:lnTo>
                    <a:lnTo>
                      <a:pt x="359" y="31"/>
                    </a:lnTo>
                    <a:lnTo>
                      <a:pt x="360" y="45"/>
                    </a:lnTo>
                    <a:lnTo>
                      <a:pt x="355" y="60"/>
                    </a:lnTo>
                    <a:lnTo>
                      <a:pt x="350" y="80"/>
                    </a:lnTo>
                    <a:lnTo>
                      <a:pt x="346" y="93"/>
                    </a:lnTo>
                    <a:lnTo>
                      <a:pt x="353" y="96"/>
                    </a:lnTo>
                    <a:lnTo>
                      <a:pt x="366" y="93"/>
                    </a:lnTo>
                    <a:lnTo>
                      <a:pt x="379" y="87"/>
                    </a:lnTo>
                    <a:lnTo>
                      <a:pt x="399" y="89"/>
                    </a:lnTo>
                    <a:lnTo>
                      <a:pt x="402" y="100"/>
                    </a:lnTo>
                    <a:lnTo>
                      <a:pt x="397" y="111"/>
                    </a:lnTo>
                    <a:lnTo>
                      <a:pt x="386" y="112"/>
                    </a:lnTo>
                    <a:lnTo>
                      <a:pt x="368" y="111"/>
                    </a:lnTo>
                    <a:lnTo>
                      <a:pt x="355" y="112"/>
                    </a:lnTo>
                    <a:lnTo>
                      <a:pt x="346" y="120"/>
                    </a:lnTo>
                    <a:lnTo>
                      <a:pt x="360" y="127"/>
                    </a:lnTo>
                    <a:lnTo>
                      <a:pt x="382" y="127"/>
                    </a:lnTo>
                    <a:lnTo>
                      <a:pt x="384" y="134"/>
                    </a:lnTo>
                    <a:lnTo>
                      <a:pt x="384" y="145"/>
                    </a:lnTo>
                    <a:lnTo>
                      <a:pt x="373" y="156"/>
                    </a:lnTo>
                    <a:lnTo>
                      <a:pt x="355" y="152"/>
                    </a:lnTo>
                    <a:lnTo>
                      <a:pt x="340" y="147"/>
                    </a:lnTo>
                    <a:lnTo>
                      <a:pt x="320" y="141"/>
                    </a:lnTo>
                    <a:lnTo>
                      <a:pt x="299" y="129"/>
                    </a:lnTo>
                    <a:lnTo>
                      <a:pt x="255" y="134"/>
                    </a:lnTo>
                    <a:lnTo>
                      <a:pt x="231" y="134"/>
                    </a:lnTo>
                    <a:lnTo>
                      <a:pt x="200" y="131"/>
                    </a:lnTo>
                    <a:lnTo>
                      <a:pt x="164" y="118"/>
                    </a:lnTo>
                    <a:lnTo>
                      <a:pt x="119" y="100"/>
                    </a:lnTo>
                    <a:lnTo>
                      <a:pt x="82" y="85"/>
                    </a:lnTo>
                    <a:lnTo>
                      <a:pt x="31" y="62"/>
                    </a:lnTo>
                    <a:lnTo>
                      <a:pt x="2" y="42"/>
                    </a:lnTo>
                    <a:lnTo>
                      <a:pt x="0" y="11"/>
                    </a:lnTo>
                    <a:lnTo>
                      <a:pt x="4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20">
                <a:extLst>
                  <a:ext uri="{FF2B5EF4-FFF2-40B4-BE49-F238E27FC236}">
                    <a16:creationId xmlns:a16="http://schemas.microsoft.com/office/drawing/2014/main" id="{84D787AD-4336-485E-8314-B5F18E37A1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3607"/>
                <a:ext cx="174" cy="484"/>
              </a:xfrm>
              <a:custGeom>
                <a:avLst/>
                <a:gdLst>
                  <a:gd name="T0" fmla="*/ 78 w 174"/>
                  <a:gd name="T1" fmla="*/ 111 h 484"/>
                  <a:gd name="T2" fmla="*/ 78 w 174"/>
                  <a:gd name="T3" fmla="*/ 177 h 484"/>
                  <a:gd name="T4" fmla="*/ 82 w 174"/>
                  <a:gd name="T5" fmla="*/ 238 h 484"/>
                  <a:gd name="T6" fmla="*/ 78 w 174"/>
                  <a:gd name="T7" fmla="*/ 280 h 484"/>
                  <a:gd name="T8" fmla="*/ 69 w 174"/>
                  <a:gd name="T9" fmla="*/ 326 h 484"/>
                  <a:gd name="T10" fmla="*/ 60 w 174"/>
                  <a:gd name="T11" fmla="*/ 364 h 484"/>
                  <a:gd name="T12" fmla="*/ 58 w 174"/>
                  <a:gd name="T13" fmla="*/ 385 h 484"/>
                  <a:gd name="T14" fmla="*/ 65 w 174"/>
                  <a:gd name="T15" fmla="*/ 407 h 484"/>
                  <a:gd name="T16" fmla="*/ 80 w 174"/>
                  <a:gd name="T17" fmla="*/ 420 h 484"/>
                  <a:gd name="T18" fmla="*/ 111 w 174"/>
                  <a:gd name="T19" fmla="*/ 433 h 484"/>
                  <a:gd name="T20" fmla="*/ 154 w 174"/>
                  <a:gd name="T21" fmla="*/ 445 h 484"/>
                  <a:gd name="T22" fmla="*/ 170 w 174"/>
                  <a:gd name="T23" fmla="*/ 451 h 484"/>
                  <a:gd name="T24" fmla="*/ 174 w 174"/>
                  <a:gd name="T25" fmla="*/ 464 h 484"/>
                  <a:gd name="T26" fmla="*/ 163 w 174"/>
                  <a:gd name="T27" fmla="*/ 474 h 484"/>
                  <a:gd name="T28" fmla="*/ 141 w 174"/>
                  <a:gd name="T29" fmla="*/ 478 h 484"/>
                  <a:gd name="T30" fmla="*/ 114 w 174"/>
                  <a:gd name="T31" fmla="*/ 484 h 484"/>
                  <a:gd name="T32" fmla="*/ 94 w 174"/>
                  <a:gd name="T33" fmla="*/ 476 h 484"/>
                  <a:gd name="T34" fmla="*/ 82 w 174"/>
                  <a:gd name="T35" fmla="*/ 460 h 484"/>
                  <a:gd name="T36" fmla="*/ 56 w 174"/>
                  <a:gd name="T37" fmla="*/ 442 h 484"/>
                  <a:gd name="T38" fmla="*/ 31 w 174"/>
                  <a:gd name="T39" fmla="*/ 436 h 484"/>
                  <a:gd name="T40" fmla="*/ 11 w 174"/>
                  <a:gd name="T41" fmla="*/ 431 h 484"/>
                  <a:gd name="T42" fmla="*/ 0 w 174"/>
                  <a:gd name="T43" fmla="*/ 409 h 484"/>
                  <a:gd name="T44" fmla="*/ 5 w 174"/>
                  <a:gd name="T45" fmla="*/ 391 h 484"/>
                  <a:gd name="T46" fmla="*/ 22 w 174"/>
                  <a:gd name="T47" fmla="*/ 378 h 484"/>
                  <a:gd name="T48" fmla="*/ 34 w 174"/>
                  <a:gd name="T49" fmla="*/ 353 h 484"/>
                  <a:gd name="T50" fmla="*/ 31 w 174"/>
                  <a:gd name="T51" fmla="*/ 327 h 484"/>
                  <a:gd name="T52" fmla="*/ 34 w 174"/>
                  <a:gd name="T53" fmla="*/ 278 h 484"/>
                  <a:gd name="T54" fmla="*/ 38 w 174"/>
                  <a:gd name="T55" fmla="*/ 258 h 484"/>
                  <a:gd name="T56" fmla="*/ 45 w 174"/>
                  <a:gd name="T57" fmla="*/ 244 h 484"/>
                  <a:gd name="T58" fmla="*/ 42 w 174"/>
                  <a:gd name="T59" fmla="*/ 215 h 484"/>
                  <a:gd name="T60" fmla="*/ 29 w 174"/>
                  <a:gd name="T61" fmla="*/ 173 h 484"/>
                  <a:gd name="T62" fmla="*/ 16 w 174"/>
                  <a:gd name="T63" fmla="*/ 126 h 484"/>
                  <a:gd name="T64" fmla="*/ 9 w 174"/>
                  <a:gd name="T65" fmla="*/ 84 h 484"/>
                  <a:gd name="T66" fmla="*/ 11 w 174"/>
                  <a:gd name="T67" fmla="*/ 37 h 484"/>
                  <a:gd name="T68" fmla="*/ 24 w 174"/>
                  <a:gd name="T69" fmla="*/ 6 h 484"/>
                  <a:gd name="T70" fmla="*/ 40 w 174"/>
                  <a:gd name="T71" fmla="*/ 0 h 484"/>
                  <a:gd name="T72" fmla="*/ 82 w 174"/>
                  <a:gd name="T73" fmla="*/ 22 h 484"/>
                  <a:gd name="T74" fmla="*/ 85 w 174"/>
                  <a:gd name="T75" fmla="*/ 28 h 484"/>
                  <a:gd name="T76" fmla="*/ 83 w 174"/>
                  <a:gd name="T77" fmla="*/ 55 h 484"/>
                  <a:gd name="T78" fmla="*/ 78 w 174"/>
                  <a:gd name="T79" fmla="*/ 88 h 484"/>
                  <a:gd name="T80" fmla="*/ 78 w 174"/>
                  <a:gd name="T81" fmla="*/ 111 h 4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74"/>
                  <a:gd name="T124" fmla="*/ 0 h 484"/>
                  <a:gd name="T125" fmla="*/ 174 w 174"/>
                  <a:gd name="T126" fmla="*/ 484 h 48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74" h="484">
                    <a:moveTo>
                      <a:pt x="78" y="111"/>
                    </a:moveTo>
                    <a:lnTo>
                      <a:pt x="78" y="177"/>
                    </a:lnTo>
                    <a:lnTo>
                      <a:pt x="82" y="238"/>
                    </a:lnTo>
                    <a:lnTo>
                      <a:pt x="78" y="280"/>
                    </a:lnTo>
                    <a:lnTo>
                      <a:pt x="69" y="326"/>
                    </a:lnTo>
                    <a:lnTo>
                      <a:pt x="60" y="364"/>
                    </a:lnTo>
                    <a:lnTo>
                      <a:pt x="58" y="385"/>
                    </a:lnTo>
                    <a:lnTo>
                      <a:pt x="65" y="407"/>
                    </a:lnTo>
                    <a:lnTo>
                      <a:pt x="80" y="420"/>
                    </a:lnTo>
                    <a:lnTo>
                      <a:pt x="111" y="433"/>
                    </a:lnTo>
                    <a:lnTo>
                      <a:pt x="154" y="445"/>
                    </a:lnTo>
                    <a:lnTo>
                      <a:pt x="170" y="451"/>
                    </a:lnTo>
                    <a:lnTo>
                      <a:pt x="174" y="464"/>
                    </a:lnTo>
                    <a:lnTo>
                      <a:pt x="163" y="474"/>
                    </a:lnTo>
                    <a:lnTo>
                      <a:pt x="141" y="478"/>
                    </a:lnTo>
                    <a:lnTo>
                      <a:pt x="114" y="484"/>
                    </a:lnTo>
                    <a:lnTo>
                      <a:pt x="94" y="476"/>
                    </a:lnTo>
                    <a:lnTo>
                      <a:pt x="82" y="460"/>
                    </a:lnTo>
                    <a:lnTo>
                      <a:pt x="56" y="442"/>
                    </a:lnTo>
                    <a:lnTo>
                      <a:pt x="31" y="436"/>
                    </a:lnTo>
                    <a:lnTo>
                      <a:pt x="11" y="431"/>
                    </a:lnTo>
                    <a:lnTo>
                      <a:pt x="0" y="409"/>
                    </a:lnTo>
                    <a:lnTo>
                      <a:pt x="5" y="391"/>
                    </a:lnTo>
                    <a:lnTo>
                      <a:pt x="22" y="378"/>
                    </a:lnTo>
                    <a:lnTo>
                      <a:pt x="34" y="353"/>
                    </a:lnTo>
                    <a:lnTo>
                      <a:pt x="31" y="327"/>
                    </a:lnTo>
                    <a:lnTo>
                      <a:pt x="34" y="278"/>
                    </a:lnTo>
                    <a:lnTo>
                      <a:pt x="38" y="258"/>
                    </a:lnTo>
                    <a:lnTo>
                      <a:pt x="45" y="244"/>
                    </a:lnTo>
                    <a:lnTo>
                      <a:pt x="42" y="215"/>
                    </a:lnTo>
                    <a:lnTo>
                      <a:pt x="29" y="173"/>
                    </a:lnTo>
                    <a:lnTo>
                      <a:pt x="16" y="126"/>
                    </a:lnTo>
                    <a:lnTo>
                      <a:pt x="9" y="84"/>
                    </a:lnTo>
                    <a:lnTo>
                      <a:pt x="11" y="37"/>
                    </a:lnTo>
                    <a:lnTo>
                      <a:pt x="24" y="6"/>
                    </a:lnTo>
                    <a:lnTo>
                      <a:pt x="40" y="0"/>
                    </a:lnTo>
                    <a:lnTo>
                      <a:pt x="82" y="22"/>
                    </a:lnTo>
                    <a:lnTo>
                      <a:pt x="85" y="28"/>
                    </a:lnTo>
                    <a:lnTo>
                      <a:pt x="83" y="55"/>
                    </a:lnTo>
                    <a:lnTo>
                      <a:pt x="78" y="88"/>
                    </a:lnTo>
                    <a:lnTo>
                      <a:pt x="78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21">
                <a:extLst>
                  <a:ext uri="{FF2B5EF4-FFF2-40B4-BE49-F238E27FC236}">
                    <a16:creationId xmlns:a16="http://schemas.microsoft.com/office/drawing/2014/main" id="{7F0A8F11-6BD9-438A-B0A4-7B0354681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3615"/>
                <a:ext cx="171" cy="438"/>
              </a:xfrm>
              <a:custGeom>
                <a:avLst/>
                <a:gdLst>
                  <a:gd name="T0" fmla="*/ 27 w 171"/>
                  <a:gd name="T1" fmla="*/ 0 h 438"/>
                  <a:gd name="T2" fmla="*/ 56 w 171"/>
                  <a:gd name="T3" fmla="*/ 13 h 438"/>
                  <a:gd name="T4" fmla="*/ 70 w 171"/>
                  <a:gd name="T5" fmla="*/ 33 h 438"/>
                  <a:gd name="T6" fmla="*/ 89 w 171"/>
                  <a:gd name="T7" fmla="*/ 73 h 438"/>
                  <a:gd name="T8" fmla="*/ 100 w 171"/>
                  <a:gd name="T9" fmla="*/ 117 h 438"/>
                  <a:gd name="T10" fmla="*/ 105 w 171"/>
                  <a:gd name="T11" fmla="*/ 160 h 438"/>
                  <a:gd name="T12" fmla="*/ 107 w 171"/>
                  <a:gd name="T13" fmla="*/ 187 h 438"/>
                  <a:gd name="T14" fmla="*/ 100 w 171"/>
                  <a:gd name="T15" fmla="*/ 217 h 438"/>
                  <a:gd name="T16" fmla="*/ 94 w 171"/>
                  <a:gd name="T17" fmla="*/ 251 h 438"/>
                  <a:gd name="T18" fmla="*/ 81 w 171"/>
                  <a:gd name="T19" fmla="*/ 297 h 438"/>
                  <a:gd name="T20" fmla="*/ 72 w 171"/>
                  <a:gd name="T21" fmla="*/ 337 h 438"/>
                  <a:gd name="T22" fmla="*/ 72 w 171"/>
                  <a:gd name="T23" fmla="*/ 349 h 438"/>
                  <a:gd name="T24" fmla="*/ 80 w 171"/>
                  <a:gd name="T25" fmla="*/ 360 h 438"/>
                  <a:gd name="T26" fmla="*/ 112 w 171"/>
                  <a:gd name="T27" fmla="*/ 373 h 438"/>
                  <a:gd name="T28" fmla="*/ 150 w 171"/>
                  <a:gd name="T29" fmla="*/ 387 h 438"/>
                  <a:gd name="T30" fmla="*/ 165 w 171"/>
                  <a:gd name="T31" fmla="*/ 393 h 438"/>
                  <a:gd name="T32" fmla="*/ 171 w 171"/>
                  <a:gd name="T33" fmla="*/ 406 h 438"/>
                  <a:gd name="T34" fmla="*/ 161 w 171"/>
                  <a:gd name="T35" fmla="*/ 427 h 438"/>
                  <a:gd name="T36" fmla="*/ 152 w 171"/>
                  <a:gd name="T37" fmla="*/ 438 h 438"/>
                  <a:gd name="T38" fmla="*/ 132 w 171"/>
                  <a:gd name="T39" fmla="*/ 436 h 438"/>
                  <a:gd name="T40" fmla="*/ 114 w 171"/>
                  <a:gd name="T41" fmla="*/ 420 h 438"/>
                  <a:gd name="T42" fmla="*/ 100 w 171"/>
                  <a:gd name="T43" fmla="*/ 406 h 438"/>
                  <a:gd name="T44" fmla="*/ 81 w 171"/>
                  <a:gd name="T45" fmla="*/ 395 h 438"/>
                  <a:gd name="T46" fmla="*/ 60 w 171"/>
                  <a:gd name="T47" fmla="*/ 393 h 438"/>
                  <a:gd name="T48" fmla="*/ 43 w 171"/>
                  <a:gd name="T49" fmla="*/ 391 h 438"/>
                  <a:gd name="T50" fmla="*/ 30 w 171"/>
                  <a:gd name="T51" fmla="*/ 382 h 438"/>
                  <a:gd name="T52" fmla="*/ 25 w 171"/>
                  <a:gd name="T53" fmla="*/ 364 h 438"/>
                  <a:gd name="T54" fmla="*/ 29 w 171"/>
                  <a:gd name="T55" fmla="*/ 351 h 438"/>
                  <a:gd name="T56" fmla="*/ 38 w 171"/>
                  <a:gd name="T57" fmla="*/ 338 h 438"/>
                  <a:gd name="T58" fmla="*/ 45 w 171"/>
                  <a:gd name="T59" fmla="*/ 322 h 438"/>
                  <a:gd name="T60" fmla="*/ 54 w 171"/>
                  <a:gd name="T61" fmla="*/ 289 h 438"/>
                  <a:gd name="T62" fmla="*/ 63 w 171"/>
                  <a:gd name="T63" fmla="*/ 244 h 438"/>
                  <a:gd name="T64" fmla="*/ 67 w 171"/>
                  <a:gd name="T65" fmla="*/ 198 h 438"/>
                  <a:gd name="T66" fmla="*/ 60 w 171"/>
                  <a:gd name="T67" fmla="*/ 158 h 438"/>
                  <a:gd name="T68" fmla="*/ 43 w 171"/>
                  <a:gd name="T69" fmla="*/ 124 h 438"/>
                  <a:gd name="T70" fmla="*/ 21 w 171"/>
                  <a:gd name="T71" fmla="*/ 93 h 438"/>
                  <a:gd name="T72" fmla="*/ 7 w 171"/>
                  <a:gd name="T73" fmla="*/ 62 h 438"/>
                  <a:gd name="T74" fmla="*/ 0 w 171"/>
                  <a:gd name="T75" fmla="*/ 33 h 438"/>
                  <a:gd name="T76" fmla="*/ 5 w 171"/>
                  <a:gd name="T77" fmla="*/ 6 h 438"/>
                  <a:gd name="T78" fmla="*/ 27 w 171"/>
                  <a:gd name="T79" fmla="*/ 0 h 43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71"/>
                  <a:gd name="T121" fmla="*/ 0 h 438"/>
                  <a:gd name="T122" fmla="*/ 171 w 171"/>
                  <a:gd name="T123" fmla="*/ 438 h 43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71" h="438">
                    <a:moveTo>
                      <a:pt x="27" y="0"/>
                    </a:moveTo>
                    <a:lnTo>
                      <a:pt x="56" y="13"/>
                    </a:lnTo>
                    <a:lnTo>
                      <a:pt x="70" y="33"/>
                    </a:lnTo>
                    <a:lnTo>
                      <a:pt x="89" y="73"/>
                    </a:lnTo>
                    <a:lnTo>
                      <a:pt x="100" y="117"/>
                    </a:lnTo>
                    <a:lnTo>
                      <a:pt x="105" y="160"/>
                    </a:lnTo>
                    <a:lnTo>
                      <a:pt x="107" y="187"/>
                    </a:lnTo>
                    <a:lnTo>
                      <a:pt x="100" y="217"/>
                    </a:lnTo>
                    <a:lnTo>
                      <a:pt x="94" y="251"/>
                    </a:lnTo>
                    <a:lnTo>
                      <a:pt x="81" y="297"/>
                    </a:lnTo>
                    <a:lnTo>
                      <a:pt x="72" y="337"/>
                    </a:lnTo>
                    <a:lnTo>
                      <a:pt x="72" y="349"/>
                    </a:lnTo>
                    <a:lnTo>
                      <a:pt x="80" y="360"/>
                    </a:lnTo>
                    <a:lnTo>
                      <a:pt x="112" y="373"/>
                    </a:lnTo>
                    <a:lnTo>
                      <a:pt x="150" y="387"/>
                    </a:lnTo>
                    <a:lnTo>
                      <a:pt x="165" y="393"/>
                    </a:lnTo>
                    <a:lnTo>
                      <a:pt x="171" y="406"/>
                    </a:lnTo>
                    <a:lnTo>
                      <a:pt x="161" y="427"/>
                    </a:lnTo>
                    <a:lnTo>
                      <a:pt x="152" y="438"/>
                    </a:lnTo>
                    <a:lnTo>
                      <a:pt x="132" y="436"/>
                    </a:lnTo>
                    <a:lnTo>
                      <a:pt x="114" y="420"/>
                    </a:lnTo>
                    <a:lnTo>
                      <a:pt x="100" y="406"/>
                    </a:lnTo>
                    <a:lnTo>
                      <a:pt x="81" y="395"/>
                    </a:lnTo>
                    <a:lnTo>
                      <a:pt x="60" y="393"/>
                    </a:lnTo>
                    <a:lnTo>
                      <a:pt x="43" y="391"/>
                    </a:lnTo>
                    <a:lnTo>
                      <a:pt x="30" y="382"/>
                    </a:lnTo>
                    <a:lnTo>
                      <a:pt x="25" y="364"/>
                    </a:lnTo>
                    <a:lnTo>
                      <a:pt x="29" y="351"/>
                    </a:lnTo>
                    <a:lnTo>
                      <a:pt x="38" y="338"/>
                    </a:lnTo>
                    <a:lnTo>
                      <a:pt x="45" y="322"/>
                    </a:lnTo>
                    <a:lnTo>
                      <a:pt x="54" y="289"/>
                    </a:lnTo>
                    <a:lnTo>
                      <a:pt x="63" y="244"/>
                    </a:lnTo>
                    <a:lnTo>
                      <a:pt x="67" y="198"/>
                    </a:lnTo>
                    <a:lnTo>
                      <a:pt x="60" y="158"/>
                    </a:lnTo>
                    <a:lnTo>
                      <a:pt x="43" y="124"/>
                    </a:lnTo>
                    <a:lnTo>
                      <a:pt x="21" y="93"/>
                    </a:lnTo>
                    <a:lnTo>
                      <a:pt x="7" y="62"/>
                    </a:lnTo>
                    <a:lnTo>
                      <a:pt x="0" y="33"/>
                    </a:lnTo>
                    <a:lnTo>
                      <a:pt x="5" y="6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id="{F322E053-CEFD-4A2D-B7FE-BE1CAA5B229E}"/>
              </a:ext>
            </a:extLst>
          </p:cNvPr>
          <p:cNvGrpSpPr>
            <a:grpSpLocks/>
          </p:cNvGrpSpPr>
          <p:nvPr/>
        </p:nvGrpSpPr>
        <p:grpSpPr bwMode="auto">
          <a:xfrm>
            <a:off x="6410402" y="5306853"/>
            <a:ext cx="2139651" cy="1533284"/>
            <a:chOff x="2688" y="2160"/>
            <a:chExt cx="1536" cy="796"/>
          </a:xfrm>
        </p:grpSpPr>
        <p:graphicFrame>
          <p:nvGraphicFramePr>
            <p:cNvPr id="25" name="Object 1">
              <a:extLst>
                <a:ext uri="{FF2B5EF4-FFF2-40B4-BE49-F238E27FC236}">
                  <a16:creationId xmlns:a16="http://schemas.microsoft.com/office/drawing/2014/main" id="{4D967511-9AFF-433F-B2AC-A972A9E71F8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688" y="2160"/>
            <a:ext cx="1536" cy="7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0" name="Clip" r:id="rId3" imgW="5807075" imgH="3009900" progId="MS_ClipArt_Gallery.2">
                    <p:embed/>
                  </p:oleObj>
                </mc:Choice>
                <mc:Fallback>
                  <p:oleObj name="Clip" r:id="rId3" imgW="5807075" imgH="3009900" progId="MS_ClipArt_Gallery.2">
                    <p:embed/>
                    <p:pic>
                      <p:nvPicPr>
                        <p:cNvPr id="190" name="Object 1">
                          <a:extLst>
                            <a:ext uri="{FF2B5EF4-FFF2-40B4-BE49-F238E27FC236}">
                              <a16:creationId xmlns:a16="http://schemas.microsoft.com/office/drawing/2014/main" id="{4D967511-9AFF-433F-B2AC-A972A9E71F8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" y="2160"/>
                          <a:ext cx="1536" cy="7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 Box 24">
              <a:extLst>
                <a:ext uri="{FF2B5EF4-FFF2-40B4-BE49-F238E27FC236}">
                  <a16:creationId xmlns:a16="http://schemas.microsoft.com/office/drawing/2014/main" id="{5CFB1416-019E-4DB1-93E7-29CD4615D8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" y="2237"/>
              <a:ext cx="133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ru-RU" sz="2000">
                <a:latin typeface="Times New Roman" pitchFamily="18" charset="0"/>
              </a:endParaRPr>
            </a:p>
          </p:txBody>
        </p:sp>
      </p:grpSp>
      <p:grpSp>
        <p:nvGrpSpPr>
          <p:cNvPr id="27" name="Group 25">
            <a:extLst>
              <a:ext uri="{FF2B5EF4-FFF2-40B4-BE49-F238E27FC236}">
                <a16:creationId xmlns:a16="http://schemas.microsoft.com/office/drawing/2014/main" id="{90705350-72E4-4C8E-AB9C-F30C3BAC229A}"/>
              </a:ext>
            </a:extLst>
          </p:cNvPr>
          <p:cNvGrpSpPr>
            <a:grpSpLocks/>
          </p:cNvGrpSpPr>
          <p:nvPr/>
        </p:nvGrpSpPr>
        <p:grpSpPr bwMode="auto">
          <a:xfrm>
            <a:off x="3863752" y="5376658"/>
            <a:ext cx="1988480" cy="1427375"/>
            <a:chOff x="215" y="701"/>
            <a:chExt cx="1518" cy="1274"/>
          </a:xfrm>
        </p:grpSpPr>
        <p:grpSp>
          <p:nvGrpSpPr>
            <p:cNvPr id="28" name="Group 26">
              <a:extLst>
                <a:ext uri="{FF2B5EF4-FFF2-40B4-BE49-F238E27FC236}">
                  <a16:creationId xmlns:a16="http://schemas.microsoft.com/office/drawing/2014/main" id="{E5AF3D06-C6A4-4092-A492-5524225CE6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" y="1392"/>
              <a:ext cx="1349" cy="583"/>
              <a:chOff x="2368" y="2351"/>
              <a:chExt cx="1349" cy="583"/>
            </a:xfrm>
          </p:grpSpPr>
          <p:sp>
            <p:nvSpPr>
              <p:cNvPr id="99" name="Rectangle 27">
                <a:extLst>
                  <a:ext uri="{FF2B5EF4-FFF2-40B4-BE49-F238E27FC236}">
                    <a16:creationId xmlns:a16="http://schemas.microsoft.com/office/drawing/2014/main" id="{878143E8-55E2-433F-AF26-30BA27CDAF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" y="2445"/>
                <a:ext cx="1305" cy="489"/>
              </a:xfrm>
              <a:prstGeom prst="rect">
                <a:avLst/>
              </a:prstGeom>
              <a:solidFill>
                <a:srgbClr val="C0C0C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ru-RU" sz="1800">
                  <a:latin typeface="Arial" charset="0"/>
                </a:endParaRPr>
              </a:p>
            </p:txBody>
          </p:sp>
          <p:sp>
            <p:nvSpPr>
              <p:cNvPr id="100" name="Rectangle 28">
                <a:extLst>
                  <a:ext uri="{FF2B5EF4-FFF2-40B4-BE49-F238E27FC236}">
                    <a16:creationId xmlns:a16="http://schemas.microsoft.com/office/drawing/2014/main" id="{51A15AD4-8F22-418E-B0C7-B217733396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5" y="2366"/>
                <a:ext cx="96" cy="58"/>
              </a:xfrm>
              <a:prstGeom prst="rect">
                <a:avLst/>
              </a:prstGeom>
              <a:solidFill>
                <a:srgbClr val="80808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ru-RU" sz="1800">
                  <a:latin typeface="Arial" charset="0"/>
                </a:endParaRPr>
              </a:p>
            </p:txBody>
          </p:sp>
          <p:sp>
            <p:nvSpPr>
              <p:cNvPr id="101" name="Rectangle 29">
                <a:extLst>
                  <a:ext uri="{FF2B5EF4-FFF2-40B4-BE49-F238E27FC236}">
                    <a16:creationId xmlns:a16="http://schemas.microsoft.com/office/drawing/2014/main" id="{5E26E023-124F-4D74-9989-4A9E1FDC08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3" y="2351"/>
                <a:ext cx="130" cy="80"/>
              </a:xfrm>
              <a:prstGeom prst="rect">
                <a:avLst/>
              </a:prstGeom>
              <a:solidFill>
                <a:srgbClr val="80808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ru-RU" sz="1800">
                  <a:latin typeface="Arial" charset="0"/>
                </a:endParaRPr>
              </a:p>
            </p:txBody>
          </p:sp>
          <p:sp>
            <p:nvSpPr>
              <p:cNvPr id="102" name="Rectangle 30">
                <a:extLst>
                  <a:ext uri="{FF2B5EF4-FFF2-40B4-BE49-F238E27FC236}">
                    <a16:creationId xmlns:a16="http://schemas.microsoft.com/office/drawing/2014/main" id="{E112B70F-0882-46E4-81B9-FCB11B4DBE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8" y="2419"/>
                <a:ext cx="1349" cy="39"/>
              </a:xfrm>
              <a:prstGeom prst="rect">
                <a:avLst/>
              </a:prstGeom>
              <a:solidFill>
                <a:srgbClr val="C0C0C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ru-RU" sz="1800">
                  <a:latin typeface="Arial" charset="0"/>
                </a:endParaRPr>
              </a:p>
            </p:txBody>
          </p:sp>
          <p:sp>
            <p:nvSpPr>
              <p:cNvPr id="103" name="Rectangle 31">
                <a:extLst>
                  <a:ext uri="{FF2B5EF4-FFF2-40B4-BE49-F238E27FC236}">
                    <a16:creationId xmlns:a16="http://schemas.microsoft.com/office/drawing/2014/main" id="{3D65E619-14C9-40D1-AE8A-013C4E0092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" y="2684"/>
                <a:ext cx="1305" cy="17"/>
              </a:xfrm>
              <a:prstGeom prst="rect">
                <a:avLst/>
              </a:prstGeom>
              <a:solidFill>
                <a:srgbClr val="80808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ru-RU" sz="1800">
                  <a:latin typeface="Arial" charset="0"/>
                </a:endParaRPr>
              </a:p>
            </p:txBody>
          </p:sp>
        </p:grpSp>
        <p:grpSp>
          <p:nvGrpSpPr>
            <p:cNvPr id="29" name="Group 32">
              <a:extLst>
                <a:ext uri="{FF2B5EF4-FFF2-40B4-BE49-F238E27FC236}">
                  <a16:creationId xmlns:a16="http://schemas.microsoft.com/office/drawing/2014/main" id="{7D1B9399-A762-4F29-BC2E-3249040679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1536"/>
              <a:ext cx="1240" cy="396"/>
              <a:chOff x="2414" y="2490"/>
              <a:chExt cx="1240" cy="396"/>
            </a:xfrm>
          </p:grpSpPr>
          <p:grpSp>
            <p:nvGrpSpPr>
              <p:cNvPr id="35" name="Group 33">
                <a:extLst>
                  <a:ext uri="{FF2B5EF4-FFF2-40B4-BE49-F238E27FC236}">
                    <a16:creationId xmlns:a16="http://schemas.microsoft.com/office/drawing/2014/main" id="{05D56E5D-1A3E-4144-946D-56B464D061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4" y="2729"/>
                <a:ext cx="160" cy="157"/>
                <a:chOff x="2594" y="2729"/>
                <a:chExt cx="160" cy="157"/>
              </a:xfrm>
            </p:grpSpPr>
            <p:sp>
              <p:nvSpPr>
                <p:cNvPr id="95" name="Rectangle 34">
                  <a:extLst>
                    <a:ext uri="{FF2B5EF4-FFF2-40B4-BE49-F238E27FC236}">
                      <a16:creationId xmlns:a16="http://schemas.microsoft.com/office/drawing/2014/main" id="{19C6BD9B-B901-421C-8989-F273E1855C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2" y="2729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96" name="Rectangle 35">
                  <a:extLst>
                    <a:ext uri="{FF2B5EF4-FFF2-40B4-BE49-F238E27FC236}">
                      <a16:creationId xmlns:a16="http://schemas.microsoft.com/office/drawing/2014/main" id="{799010C0-5668-4DE4-9A06-16460E6833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4" y="2875"/>
                  <a:ext cx="160" cy="11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97" name="Line 36">
                  <a:extLst>
                    <a:ext uri="{FF2B5EF4-FFF2-40B4-BE49-F238E27FC236}">
                      <a16:creationId xmlns:a16="http://schemas.microsoft.com/office/drawing/2014/main" id="{3BC5CEF2-BB57-4052-9AAB-9DD8DBB3B7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73" y="2729"/>
                  <a:ext cx="1" cy="14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" name="Line 37">
                  <a:extLst>
                    <a:ext uri="{FF2B5EF4-FFF2-40B4-BE49-F238E27FC236}">
                      <a16:creationId xmlns:a16="http://schemas.microsoft.com/office/drawing/2014/main" id="{90A08A22-9F0F-4FB1-B879-803C2953E0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01" y="2801"/>
                  <a:ext cx="145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6" name="Group 38">
                <a:extLst>
                  <a:ext uri="{FF2B5EF4-FFF2-40B4-BE49-F238E27FC236}">
                    <a16:creationId xmlns:a16="http://schemas.microsoft.com/office/drawing/2014/main" id="{BF14F582-4057-44F1-94AD-335BEDF835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75" y="2729"/>
                <a:ext cx="160" cy="157"/>
                <a:chOff x="2775" y="2729"/>
                <a:chExt cx="160" cy="157"/>
              </a:xfrm>
            </p:grpSpPr>
            <p:sp>
              <p:nvSpPr>
                <p:cNvPr id="91" name="Rectangle 39">
                  <a:extLst>
                    <a:ext uri="{FF2B5EF4-FFF2-40B4-BE49-F238E27FC236}">
                      <a16:creationId xmlns:a16="http://schemas.microsoft.com/office/drawing/2014/main" id="{5E6583BB-A93F-48B3-92A7-9C0729841B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83" y="2729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92" name="Rectangle 40">
                  <a:extLst>
                    <a:ext uri="{FF2B5EF4-FFF2-40B4-BE49-F238E27FC236}">
                      <a16:creationId xmlns:a16="http://schemas.microsoft.com/office/drawing/2014/main" id="{50F48FD5-4036-4114-BD6F-000299413C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5" y="2875"/>
                  <a:ext cx="160" cy="11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93" name="Line 41">
                  <a:extLst>
                    <a:ext uri="{FF2B5EF4-FFF2-40B4-BE49-F238E27FC236}">
                      <a16:creationId xmlns:a16="http://schemas.microsoft.com/office/drawing/2014/main" id="{2FB9ED0C-F39E-474D-BB3B-E4491D9A2A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54" y="2729"/>
                  <a:ext cx="1" cy="14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" name="Line 42">
                  <a:extLst>
                    <a:ext uri="{FF2B5EF4-FFF2-40B4-BE49-F238E27FC236}">
                      <a16:creationId xmlns:a16="http://schemas.microsoft.com/office/drawing/2014/main" id="{DC129BE0-A1BB-4303-BE36-29ABE0FBE3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83" y="2801"/>
                  <a:ext cx="14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7" name="Group 43">
                <a:extLst>
                  <a:ext uri="{FF2B5EF4-FFF2-40B4-BE49-F238E27FC236}">
                    <a16:creationId xmlns:a16="http://schemas.microsoft.com/office/drawing/2014/main" id="{71D9D7D1-18ED-4EF0-A6FC-3A2B7D5077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92" y="2729"/>
                <a:ext cx="160" cy="157"/>
                <a:chOff x="3492" y="2729"/>
                <a:chExt cx="160" cy="157"/>
              </a:xfrm>
            </p:grpSpPr>
            <p:sp>
              <p:nvSpPr>
                <p:cNvPr id="87" name="Rectangle 44">
                  <a:extLst>
                    <a:ext uri="{FF2B5EF4-FFF2-40B4-BE49-F238E27FC236}">
                      <a16:creationId xmlns:a16="http://schemas.microsoft.com/office/drawing/2014/main" id="{9235D0FA-C1E1-4F4C-82B1-54DF1D38B4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0" y="2729"/>
                  <a:ext cx="145" cy="144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88" name="Rectangle 45">
                  <a:extLst>
                    <a:ext uri="{FF2B5EF4-FFF2-40B4-BE49-F238E27FC236}">
                      <a16:creationId xmlns:a16="http://schemas.microsoft.com/office/drawing/2014/main" id="{6F96956D-8A67-4694-8513-8ABBDCC7A5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92" y="2875"/>
                  <a:ext cx="160" cy="11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89" name="Line 46">
                  <a:extLst>
                    <a:ext uri="{FF2B5EF4-FFF2-40B4-BE49-F238E27FC236}">
                      <a16:creationId xmlns:a16="http://schemas.microsoft.com/office/drawing/2014/main" id="{435F1132-1D40-400B-8206-487DE24B0F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71" y="2729"/>
                  <a:ext cx="1" cy="14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" name="Line 47">
                  <a:extLst>
                    <a:ext uri="{FF2B5EF4-FFF2-40B4-BE49-F238E27FC236}">
                      <a16:creationId xmlns:a16="http://schemas.microsoft.com/office/drawing/2014/main" id="{CD27F384-42FD-48EF-965B-0EFF8F6D6E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99" y="2801"/>
                  <a:ext cx="145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8" name="Group 48">
                <a:extLst>
                  <a:ext uri="{FF2B5EF4-FFF2-40B4-BE49-F238E27FC236}">
                    <a16:creationId xmlns:a16="http://schemas.microsoft.com/office/drawing/2014/main" id="{3B158216-5BBA-48A4-851D-3260CEDE61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14" y="2729"/>
                <a:ext cx="160" cy="157"/>
                <a:chOff x="2414" y="2729"/>
                <a:chExt cx="160" cy="157"/>
              </a:xfrm>
            </p:grpSpPr>
            <p:sp>
              <p:nvSpPr>
                <p:cNvPr id="83" name="Rectangle 49">
                  <a:extLst>
                    <a:ext uri="{FF2B5EF4-FFF2-40B4-BE49-F238E27FC236}">
                      <a16:creationId xmlns:a16="http://schemas.microsoft.com/office/drawing/2014/main" id="{182C6914-5D42-418B-AA06-08CB34730E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1" y="2729"/>
                  <a:ext cx="145" cy="144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84" name="Rectangle 50">
                  <a:extLst>
                    <a:ext uri="{FF2B5EF4-FFF2-40B4-BE49-F238E27FC236}">
                      <a16:creationId xmlns:a16="http://schemas.microsoft.com/office/drawing/2014/main" id="{71D68BB2-46C2-4FFE-A847-837F73229A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14" y="2875"/>
                  <a:ext cx="160" cy="11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85" name="Line 51">
                  <a:extLst>
                    <a:ext uri="{FF2B5EF4-FFF2-40B4-BE49-F238E27FC236}">
                      <a16:creationId xmlns:a16="http://schemas.microsoft.com/office/drawing/2014/main" id="{F4F8FAC1-1611-4E26-9DD3-E430DBC9C8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93" y="2729"/>
                  <a:ext cx="1" cy="14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6" name="Line 52">
                  <a:extLst>
                    <a:ext uri="{FF2B5EF4-FFF2-40B4-BE49-F238E27FC236}">
                      <a16:creationId xmlns:a16="http://schemas.microsoft.com/office/drawing/2014/main" id="{F5E25DFF-61C4-493F-84CB-11B4ACF787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1" y="2801"/>
                  <a:ext cx="14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" name="Group 53">
                <a:extLst>
                  <a:ext uri="{FF2B5EF4-FFF2-40B4-BE49-F238E27FC236}">
                    <a16:creationId xmlns:a16="http://schemas.microsoft.com/office/drawing/2014/main" id="{7268734E-FC9F-4E2C-8E39-342F9D9145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58" y="2490"/>
                <a:ext cx="160" cy="158"/>
                <a:chOff x="2958" y="2490"/>
                <a:chExt cx="160" cy="158"/>
              </a:xfrm>
            </p:grpSpPr>
            <p:sp>
              <p:nvSpPr>
                <p:cNvPr id="79" name="Rectangle 54">
                  <a:extLst>
                    <a:ext uri="{FF2B5EF4-FFF2-40B4-BE49-F238E27FC236}">
                      <a16:creationId xmlns:a16="http://schemas.microsoft.com/office/drawing/2014/main" id="{1DF31F4E-0225-4121-B445-293457645B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66" y="2491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80" name="Rectangle 55">
                  <a:extLst>
                    <a:ext uri="{FF2B5EF4-FFF2-40B4-BE49-F238E27FC236}">
                      <a16:creationId xmlns:a16="http://schemas.microsoft.com/office/drawing/2014/main" id="{6C755CB9-2DFC-4377-9F16-10EDA485A6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8" y="2637"/>
                  <a:ext cx="160" cy="11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81" name="Line 56">
                  <a:extLst>
                    <a:ext uri="{FF2B5EF4-FFF2-40B4-BE49-F238E27FC236}">
                      <a16:creationId xmlns:a16="http://schemas.microsoft.com/office/drawing/2014/main" id="{E105E499-F645-4DE3-818E-923064E1E3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7" y="2490"/>
                  <a:ext cx="1" cy="14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" name="Line 57">
                  <a:extLst>
                    <a:ext uri="{FF2B5EF4-FFF2-40B4-BE49-F238E27FC236}">
                      <a16:creationId xmlns:a16="http://schemas.microsoft.com/office/drawing/2014/main" id="{78C21180-504D-44DD-9242-4DB94253BD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65" y="2563"/>
                  <a:ext cx="14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0" name="Group 58">
                <a:extLst>
                  <a:ext uri="{FF2B5EF4-FFF2-40B4-BE49-F238E27FC236}">
                    <a16:creationId xmlns:a16="http://schemas.microsoft.com/office/drawing/2014/main" id="{E046EA50-02F5-4B00-BB68-DF2DCB3B2B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33" y="2729"/>
                <a:ext cx="160" cy="157"/>
                <a:chOff x="3133" y="2729"/>
                <a:chExt cx="160" cy="157"/>
              </a:xfrm>
            </p:grpSpPr>
            <p:sp>
              <p:nvSpPr>
                <p:cNvPr id="75" name="Rectangle 59">
                  <a:extLst>
                    <a:ext uri="{FF2B5EF4-FFF2-40B4-BE49-F238E27FC236}">
                      <a16:creationId xmlns:a16="http://schemas.microsoft.com/office/drawing/2014/main" id="{6D8D70B1-35C0-4301-A249-87B06DEC5F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41" y="2729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76" name="Rectangle 60">
                  <a:extLst>
                    <a:ext uri="{FF2B5EF4-FFF2-40B4-BE49-F238E27FC236}">
                      <a16:creationId xmlns:a16="http://schemas.microsoft.com/office/drawing/2014/main" id="{4EF90796-5773-4D27-A695-D0A658DB07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" y="2875"/>
                  <a:ext cx="160" cy="11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77" name="Line 61">
                  <a:extLst>
                    <a:ext uri="{FF2B5EF4-FFF2-40B4-BE49-F238E27FC236}">
                      <a16:creationId xmlns:a16="http://schemas.microsoft.com/office/drawing/2014/main" id="{E7357924-F60A-4795-90A7-B4E5110B18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3" y="2729"/>
                  <a:ext cx="1" cy="14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" name="Line 62">
                  <a:extLst>
                    <a:ext uri="{FF2B5EF4-FFF2-40B4-BE49-F238E27FC236}">
                      <a16:creationId xmlns:a16="http://schemas.microsoft.com/office/drawing/2014/main" id="{337A5460-9E45-4BBB-9C24-89413982CA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41" y="2801"/>
                  <a:ext cx="14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1" name="Group 63">
                <a:extLst>
                  <a:ext uri="{FF2B5EF4-FFF2-40B4-BE49-F238E27FC236}">
                    <a16:creationId xmlns:a16="http://schemas.microsoft.com/office/drawing/2014/main" id="{6020E039-80BC-4DB0-8200-F94B0C08E1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13" y="2729"/>
                <a:ext cx="159" cy="157"/>
                <a:chOff x="3313" y="2729"/>
                <a:chExt cx="159" cy="157"/>
              </a:xfrm>
            </p:grpSpPr>
            <p:sp>
              <p:nvSpPr>
                <p:cNvPr id="71" name="Rectangle 64">
                  <a:extLst>
                    <a:ext uri="{FF2B5EF4-FFF2-40B4-BE49-F238E27FC236}">
                      <a16:creationId xmlns:a16="http://schemas.microsoft.com/office/drawing/2014/main" id="{464D39B7-E877-4432-B7D4-4855AF0E1B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20" y="2729"/>
                  <a:ext cx="145" cy="144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72" name="Rectangle 65">
                  <a:extLst>
                    <a:ext uri="{FF2B5EF4-FFF2-40B4-BE49-F238E27FC236}">
                      <a16:creationId xmlns:a16="http://schemas.microsoft.com/office/drawing/2014/main" id="{65E28427-D12E-49EF-B5D9-6519C6C39A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3" y="2875"/>
                  <a:ext cx="159" cy="11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73" name="Line 66">
                  <a:extLst>
                    <a:ext uri="{FF2B5EF4-FFF2-40B4-BE49-F238E27FC236}">
                      <a16:creationId xmlns:a16="http://schemas.microsoft.com/office/drawing/2014/main" id="{1E2860AE-A8D3-435B-A0D5-AE1DFB57C2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92" y="2729"/>
                  <a:ext cx="1" cy="14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4" name="Line 67">
                  <a:extLst>
                    <a:ext uri="{FF2B5EF4-FFF2-40B4-BE49-F238E27FC236}">
                      <a16:creationId xmlns:a16="http://schemas.microsoft.com/office/drawing/2014/main" id="{58A441D3-1549-4CF6-8B1D-8136CA88D6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20" y="2801"/>
                  <a:ext cx="144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2" name="Group 68">
                <a:extLst>
                  <a:ext uri="{FF2B5EF4-FFF2-40B4-BE49-F238E27FC236}">
                    <a16:creationId xmlns:a16="http://schemas.microsoft.com/office/drawing/2014/main" id="{3CBCFC3A-4152-4122-A13B-3FB30A346C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6" y="2490"/>
                <a:ext cx="159" cy="158"/>
                <a:chOff x="2596" y="2490"/>
                <a:chExt cx="159" cy="158"/>
              </a:xfrm>
            </p:grpSpPr>
            <p:sp>
              <p:nvSpPr>
                <p:cNvPr id="68" name="Rectangle 69">
                  <a:extLst>
                    <a:ext uri="{FF2B5EF4-FFF2-40B4-BE49-F238E27FC236}">
                      <a16:creationId xmlns:a16="http://schemas.microsoft.com/office/drawing/2014/main" id="{98EB0E1A-A25D-48A1-95CF-96EB19A9F0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3" y="2491"/>
                  <a:ext cx="145" cy="144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69" name="Rectangle 70">
                  <a:extLst>
                    <a:ext uri="{FF2B5EF4-FFF2-40B4-BE49-F238E27FC236}">
                      <a16:creationId xmlns:a16="http://schemas.microsoft.com/office/drawing/2014/main" id="{AA8B5BBE-8976-423E-A321-4716DC6386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6" y="2637"/>
                  <a:ext cx="159" cy="11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70" name="Line 71">
                  <a:extLst>
                    <a:ext uri="{FF2B5EF4-FFF2-40B4-BE49-F238E27FC236}">
                      <a16:creationId xmlns:a16="http://schemas.microsoft.com/office/drawing/2014/main" id="{0656DC53-A711-4D82-955F-419AF8A73B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75" y="2490"/>
                  <a:ext cx="1" cy="14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3" name="Group 73">
                <a:extLst>
                  <a:ext uri="{FF2B5EF4-FFF2-40B4-BE49-F238E27FC236}">
                    <a16:creationId xmlns:a16="http://schemas.microsoft.com/office/drawing/2014/main" id="{E914CECE-A05B-4D8E-99FC-E5ABDC6BF4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77" y="2490"/>
                <a:ext cx="160" cy="158"/>
                <a:chOff x="2777" y="2490"/>
                <a:chExt cx="160" cy="158"/>
              </a:xfrm>
            </p:grpSpPr>
            <p:sp>
              <p:nvSpPr>
                <p:cNvPr id="64" name="Rectangle 74">
                  <a:extLst>
                    <a:ext uri="{FF2B5EF4-FFF2-40B4-BE49-F238E27FC236}">
                      <a16:creationId xmlns:a16="http://schemas.microsoft.com/office/drawing/2014/main" id="{C464D75A-6E13-42F6-88CB-4A2FBE80CB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85" y="2491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65" name="Rectangle 75">
                  <a:extLst>
                    <a:ext uri="{FF2B5EF4-FFF2-40B4-BE49-F238E27FC236}">
                      <a16:creationId xmlns:a16="http://schemas.microsoft.com/office/drawing/2014/main" id="{6FF5B0A8-C6AD-4B13-B67C-B6E1B301C8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7" y="2637"/>
                  <a:ext cx="160" cy="11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66" name="Line 76">
                  <a:extLst>
                    <a:ext uri="{FF2B5EF4-FFF2-40B4-BE49-F238E27FC236}">
                      <a16:creationId xmlns:a16="http://schemas.microsoft.com/office/drawing/2014/main" id="{25E6A720-38B7-4D65-BBB6-EFF622BEBE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56" y="2490"/>
                  <a:ext cx="1" cy="14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" name="Line 77">
                  <a:extLst>
                    <a:ext uri="{FF2B5EF4-FFF2-40B4-BE49-F238E27FC236}">
                      <a16:creationId xmlns:a16="http://schemas.microsoft.com/office/drawing/2014/main" id="{1E95DB98-5067-401F-B180-051D9B314E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84" y="2563"/>
                  <a:ext cx="144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4" name="Group 78">
                <a:extLst>
                  <a:ext uri="{FF2B5EF4-FFF2-40B4-BE49-F238E27FC236}">
                    <a16:creationId xmlns:a16="http://schemas.microsoft.com/office/drawing/2014/main" id="{8BB8BCF0-40F5-42A5-BF8C-CDEDE9299F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94" y="2490"/>
                <a:ext cx="160" cy="158"/>
                <a:chOff x="3494" y="2490"/>
                <a:chExt cx="160" cy="158"/>
              </a:xfrm>
            </p:grpSpPr>
            <p:sp>
              <p:nvSpPr>
                <p:cNvPr id="60" name="Rectangle 79">
                  <a:extLst>
                    <a:ext uri="{FF2B5EF4-FFF2-40B4-BE49-F238E27FC236}">
                      <a16:creationId xmlns:a16="http://schemas.microsoft.com/office/drawing/2014/main" id="{49091F7A-A19D-4993-8BEB-44E3BE67BD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1" y="2491"/>
                  <a:ext cx="145" cy="144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61" name="Rectangle 80">
                  <a:extLst>
                    <a:ext uri="{FF2B5EF4-FFF2-40B4-BE49-F238E27FC236}">
                      <a16:creationId xmlns:a16="http://schemas.microsoft.com/office/drawing/2014/main" id="{F1544E18-913C-4EC5-A6EB-DD3EE36A87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94" y="2637"/>
                  <a:ext cx="160" cy="11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62" name="Line 81">
                  <a:extLst>
                    <a:ext uri="{FF2B5EF4-FFF2-40B4-BE49-F238E27FC236}">
                      <a16:creationId xmlns:a16="http://schemas.microsoft.com/office/drawing/2014/main" id="{E0F9D151-D19B-46A0-A15E-66F2D3837E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74" y="2490"/>
                  <a:ext cx="1" cy="14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" name="Line 82">
                  <a:extLst>
                    <a:ext uri="{FF2B5EF4-FFF2-40B4-BE49-F238E27FC236}">
                      <a16:creationId xmlns:a16="http://schemas.microsoft.com/office/drawing/2014/main" id="{59617BCA-F78D-4C48-8506-B652596CC4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02" y="2563"/>
                  <a:ext cx="14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5" name="Group 83">
                <a:extLst>
                  <a:ext uri="{FF2B5EF4-FFF2-40B4-BE49-F238E27FC236}">
                    <a16:creationId xmlns:a16="http://schemas.microsoft.com/office/drawing/2014/main" id="{309E0B61-7F00-4B35-A45C-0100034E9F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15" y="2490"/>
                <a:ext cx="161" cy="158"/>
                <a:chOff x="2415" y="2490"/>
                <a:chExt cx="161" cy="158"/>
              </a:xfrm>
            </p:grpSpPr>
            <p:sp>
              <p:nvSpPr>
                <p:cNvPr id="56" name="Rectangle 84">
                  <a:extLst>
                    <a:ext uri="{FF2B5EF4-FFF2-40B4-BE49-F238E27FC236}">
                      <a16:creationId xmlns:a16="http://schemas.microsoft.com/office/drawing/2014/main" id="{5E5E7D22-F3DC-4F6A-BB3C-229EFB2709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3" y="2491"/>
                  <a:ext cx="145" cy="144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57" name="Rectangle 85">
                  <a:extLst>
                    <a:ext uri="{FF2B5EF4-FFF2-40B4-BE49-F238E27FC236}">
                      <a16:creationId xmlns:a16="http://schemas.microsoft.com/office/drawing/2014/main" id="{4899BE55-BCCF-4D96-AE68-B2C0A99557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15" y="2637"/>
                  <a:ext cx="161" cy="11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58" name="Line 86">
                  <a:extLst>
                    <a:ext uri="{FF2B5EF4-FFF2-40B4-BE49-F238E27FC236}">
                      <a16:creationId xmlns:a16="http://schemas.microsoft.com/office/drawing/2014/main" id="{1B94C742-6C1D-47D6-AD1B-4323B39DF1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94" y="2490"/>
                  <a:ext cx="1" cy="14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" name="Line 87">
                  <a:extLst>
                    <a:ext uri="{FF2B5EF4-FFF2-40B4-BE49-F238E27FC236}">
                      <a16:creationId xmlns:a16="http://schemas.microsoft.com/office/drawing/2014/main" id="{6715BB2B-125A-46FB-A392-70DA7C462C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3" y="2563"/>
                  <a:ext cx="145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6" name="Group 88">
                <a:extLst>
                  <a:ext uri="{FF2B5EF4-FFF2-40B4-BE49-F238E27FC236}">
                    <a16:creationId xmlns:a16="http://schemas.microsoft.com/office/drawing/2014/main" id="{433D1E5C-89D1-418D-981E-95BDF84E35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35" y="2490"/>
                <a:ext cx="160" cy="158"/>
                <a:chOff x="3135" y="2490"/>
                <a:chExt cx="160" cy="158"/>
              </a:xfrm>
            </p:grpSpPr>
            <p:sp>
              <p:nvSpPr>
                <p:cNvPr id="52" name="Rectangle 89">
                  <a:extLst>
                    <a:ext uri="{FF2B5EF4-FFF2-40B4-BE49-F238E27FC236}">
                      <a16:creationId xmlns:a16="http://schemas.microsoft.com/office/drawing/2014/main" id="{2A9B2DF2-CCDA-447A-A5AD-5334FFD136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43" y="2491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53" name="Rectangle 90">
                  <a:extLst>
                    <a:ext uri="{FF2B5EF4-FFF2-40B4-BE49-F238E27FC236}">
                      <a16:creationId xmlns:a16="http://schemas.microsoft.com/office/drawing/2014/main" id="{EB3DF22E-66D4-4E9F-9A07-1BD045FCBD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5" y="2637"/>
                  <a:ext cx="160" cy="11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54" name="Line 91">
                  <a:extLst>
                    <a:ext uri="{FF2B5EF4-FFF2-40B4-BE49-F238E27FC236}">
                      <a16:creationId xmlns:a16="http://schemas.microsoft.com/office/drawing/2014/main" id="{3E3FCAA0-72D6-4E8D-A989-6BA24330E4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4" y="2490"/>
                  <a:ext cx="1" cy="14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" name="Line 92">
                  <a:extLst>
                    <a:ext uri="{FF2B5EF4-FFF2-40B4-BE49-F238E27FC236}">
                      <a16:creationId xmlns:a16="http://schemas.microsoft.com/office/drawing/2014/main" id="{A64A4B02-C424-45DC-84AD-136E08A6A0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43" y="2563"/>
                  <a:ext cx="14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7" name="Group 93">
                <a:extLst>
                  <a:ext uri="{FF2B5EF4-FFF2-40B4-BE49-F238E27FC236}">
                    <a16:creationId xmlns:a16="http://schemas.microsoft.com/office/drawing/2014/main" id="{EADD634D-CF7A-4B74-AA35-0E050E835D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15" y="2490"/>
                <a:ext cx="159" cy="158"/>
                <a:chOff x="3315" y="2490"/>
                <a:chExt cx="159" cy="158"/>
              </a:xfrm>
            </p:grpSpPr>
            <p:sp>
              <p:nvSpPr>
                <p:cNvPr id="48" name="Rectangle 94">
                  <a:extLst>
                    <a:ext uri="{FF2B5EF4-FFF2-40B4-BE49-F238E27FC236}">
                      <a16:creationId xmlns:a16="http://schemas.microsoft.com/office/drawing/2014/main" id="{0A919A1A-5226-4BFD-BF54-4DA8091DA1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22" y="2491"/>
                  <a:ext cx="145" cy="144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49" name="Rectangle 95">
                  <a:extLst>
                    <a:ext uri="{FF2B5EF4-FFF2-40B4-BE49-F238E27FC236}">
                      <a16:creationId xmlns:a16="http://schemas.microsoft.com/office/drawing/2014/main" id="{1E0038BE-1809-4F25-8749-B9DF204241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5" y="2637"/>
                  <a:ext cx="159" cy="11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50" name="Line 96">
                  <a:extLst>
                    <a:ext uri="{FF2B5EF4-FFF2-40B4-BE49-F238E27FC236}">
                      <a16:creationId xmlns:a16="http://schemas.microsoft.com/office/drawing/2014/main" id="{E5FBE14B-4F96-4DD6-8BC4-F26E11763E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94" y="2490"/>
                  <a:ext cx="1" cy="14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" name="Line 97">
                  <a:extLst>
                    <a:ext uri="{FF2B5EF4-FFF2-40B4-BE49-F238E27FC236}">
                      <a16:creationId xmlns:a16="http://schemas.microsoft.com/office/drawing/2014/main" id="{3F29A717-85E7-4EA0-984A-CBCBD9D372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22" y="2563"/>
                  <a:ext cx="144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0" name="Group 98">
              <a:extLst>
                <a:ext uri="{FF2B5EF4-FFF2-40B4-BE49-F238E27FC236}">
                  <a16:creationId xmlns:a16="http://schemas.microsoft.com/office/drawing/2014/main" id="{3E49CEEC-8E62-4AE6-ADB2-416A4C8C3C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6" y="1755"/>
              <a:ext cx="151" cy="218"/>
              <a:chOff x="2960" y="2714"/>
              <a:chExt cx="151" cy="218"/>
            </a:xfrm>
          </p:grpSpPr>
          <p:sp>
            <p:nvSpPr>
              <p:cNvPr id="32" name="Rectangle 99">
                <a:extLst>
                  <a:ext uri="{FF2B5EF4-FFF2-40B4-BE49-F238E27FC236}">
                    <a16:creationId xmlns:a16="http://schemas.microsoft.com/office/drawing/2014/main" id="{30D760D0-C62F-4AED-BCE9-51F6065193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0" y="2714"/>
                <a:ext cx="151" cy="218"/>
              </a:xfrm>
              <a:prstGeom prst="rect">
                <a:avLst/>
              </a:prstGeom>
              <a:solidFill>
                <a:srgbClr val="80808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ru-RU" sz="1800">
                  <a:latin typeface="Arial" charset="0"/>
                </a:endParaRPr>
              </a:p>
            </p:txBody>
          </p:sp>
          <p:sp>
            <p:nvSpPr>
              <p:cNvPr id="33" name="Rectangle 100">
                <a:extLst>
                  <a:ext uri="{FF2B5EF4-FFF2-40B4-BE49-F238E27FC236}">
                    <a16:creationId xmlns:a16="http://schemas.microsoft.com/office/drawing/2014/main" id="{5E4EB331-E3F4-4180-9100-C5C1C4DC5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737"/>
                <a:ext cx="116" cy="182"/>
              </a:xfrm>
              <a:prstGeom prst="rect">
                <a:avLst/>
              </a:prstGeom>
              <a:solidFill>
                <a:srgbClr val="80808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ru-RU" sz="1800">
                  <a:latin typeface="Arial" charset="0"/>
                </a:endParaRPr>
              </a:p>
            </p:txBody>
          </p:sp>
          <p:sp>
            <p:nvSpPr>
              <p:cNvPr id="34" name="Oval 101">
                <a:extLst>
                  <a:ext uri="{FF2B5EF4-FFF2-40B4-BE49-F238E27FC236}">
                    <a16:creationId xmlns:a16="http://schemas.microsoft.com/office/drawing/2014/main" id="{5E847D9C-8428-401E-9D38-F3E231942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0" y="2827"/>
                <a:ext cx="8" cy="7"/>
              </a:xfrm>
              <a:prstGeom prst="ellipse">
                <a:avLst/>
              </a:prstGeom>
              <a:solidFill>
                <a:srgbClr val="C0C0C0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ru-RU" sz="1800">
                  <a:latin typeface="Arial" charset="0"/>
                </a:endParaRPr>
              </a:p>
            </p:txBody>
          </p:sp>
        </p:grpSp>
        <p:graphicFrame>
          <p:nvGraphicFramePr>
            <p:cNvPr id="31" name="Object 0">
              <a:extLst>
                <a:ext uri="{FF2B5EF4-FFF2-40B4-BE49-F238E27FC236}">
                  <a16:creationId xmlns:a16="http://schemas.microsoft.com/office/drawing/2014/main" id="{876C2FFB-D6F7-4E87-A2E7-8ACCAD0EFF1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5" y="701"/>
            <a:ext cx="1061" cy="7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1" name="Clip" r:id="rId5" imgW="3139175" imgH="2318600" progId="MS_ClipArt_Gallery.2">
                    <p:embed/>
                  </p:oleObj>
                </mc:Choice>
                <mc:Fallback>
                  <p:oleObj name="Clip" r:id="rId5" imgW="3139175" imgH="2318600" progId="MS_ClipArt_Gallery.2">
                    <p:embed/>
                    <p:pic>
                      <p:nvPicPr>
                        <p:cNvPr id="117" name="Object 0">
                          <a:extLst>
                            <a:ext uri="{FF2B5EF4-FFF2-40B4-BE49-F238E27FC236}">
                              <a16:creationId xmlns:a16="http://schemas.microsoft.com/office/drawing/2014/main" id="{876C2FFB-D6F7-4E87-A2E7-8ACCAD0EFF1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" y="701"/>
                          <a:ext cx="1061" cy="7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4" name="Объект 2">
            <a:extLst>
              <a:ext uri="{FF2B5EF4-FFF2-40B4-BE49-F238E27FC236}">
                <a16:creationId xmlns:a16="http://schemas.microsoft.com/office/drawing/2014/main" id="{5AA09046-0EFD-4DD2-9CA9-40FD5F5A3022}"/>
              </a:ext>
            </a:extLst>
          </p:cNvPr>
          <p:cNvSpPr txBox="1">
            <a:spLocks/>
          </p:cNvSpPr>
          <p:nvPr/>
        </p:nvSpPr>
        <p:spPr>
          <a:xfrm>
            <a:off x="6860888" y="1322797"/>
            <a:ext cx="4135093" cy="7700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738" indent="0" algn="ctr">
              <a:buNone/>
              <a:defRPr/>
            </a:pPr>
            <a:r>
              <a:rPr lang="en-US" b="1" dirty="0"/>
              <a:t>Possibilities for Students</a:t>
            </a:r>
            <a:endParaRPr lang="de-DE" b="1" dirty="0"/>
          </a:p>
        </p:txBody>
      </p:sp>
      <p:sp>
        <p:nvSpPr>
          <p:cNvPr id="105" name="Content Placeholder 1">
            <a:extLst>
              <a:ext uri="{FF2B5EF4-FFF2-40B4-BE49-F238E27FC236}">
                <a16:creationId xmlns:a16="http://schemas.microsoft.com/office/drawing/2014/main" id="{55C1064D-4A7C-420E-A3B8-2FDD17526C4B}"/>
              </a:ext>
            </a:extLst>
          </p:cNvPr>
          <p:cNvSpPr txBox="1">
            <a:spLocks/>
          </p:cNvSpPr>
          <p:nvPr/>
        </p:nvSpPr>
        <p:spPr>
          <a:xfrm>
            <a:off x="6095999" y="2087401"/>
            <a:ext cx="5544616" cy="2916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rgbClr val="92D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Strong link between theory and practice during the studies;</a:t>
            </a:r>
          </a:p>
          <a:p>
            <a:pPr marL="285750" indent="-285750" fontAlgn="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Compact studies of </a:t>
            </a:r>
            <a:r>
              <a:rPr lang="ro-MD" sz="1800" b="0" dirty="0" smtClean="0">
                <a:solidFill>
                  <a:schemeClr val="tx1"/>
                </a:solidFill>
              </a:rPr>
              <a:t>2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>
                <a:solidFill>
                  <a:schemeClr val="tx1"/>
                </a:solidFill>
              </a:rPr>
              <a:t>years</a:t>
            </a:r>
            <a:r>
              <a:rPr lang="ro-RO" sz="1800" b="0" dirty="0">
                <a:solidFill>
                  <a:schemeClr val="tx1"/>
                </a:solidFill>
              </a:rPr>
              <a:t>;</a:t>
            </a:r>
            <a:endParaRPr lang="ru-RU" sz="1800" b="0" dirty="0">
              <a:solidFill>
                <a:schemeClr val="tx1"/>
              </a:solidFill>
            </a:endParaRPr>
          </a:p>
          <a:p>
            <a:pPr marL="285750" indent="-285750" fontAlgn="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Minimum wage for </a:t>
            </a:r>
            <a:r>
              <a:rPr lang="en-US" sz="1800" b="0" dirty="0">
                <a:solidFill>
                  <a:schemeClr val="tx1"/>
                </a:solidFill>
              </a:rPr>
              <a:t>all years of studies from partner company;</a:t>
            </a:r>
            <a:endParaRPr lang="ru-RU" sz="1800" b="0" dirty="0">
              <a:solidFill>
                <a:schemeClr val="tx1"/>
              </a:solidFill>
            </a:endParaRPr>
          </a:p>
          <a:p>
            <a:pPr marL="285750" indent="-285750" fontAlgn="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Practical tasks in small groups in a </a:t>
            </a:r>
            <a:r>
              <a:rPr lang="ro-MD" sz="1800" b="0" dirty="0">
                <a:solidFill>
                  <a:schemeClr val="tx1"/>
                </a:solidFill>
              </a:rPr>
              <a:t>modern </a:t>
            </a:r>
            <a:r>
              <a:rPr lang="en-US" sz="1800" b="0" dirty="0">
                <a:solidFill>
                  <a:schemeClr val="tx1"/>
                </a:solidFill>
              </a:rPr>
              <a:t>workshop</a:t>
            </a:r>
            <a:r>
              <a:rPr lang="ro-RO" sz="1800" b="0" dirty="0">
                <a:solidFill>
                  <a:schemeClr val="tx1"/>
                </a:solidFill>
              </a:rPr>
              <a:t>;</a:t>
            </a:r>
            <a:endParaRPr lang="en-US" sz="1800" b="0" dirty="0">
              <a:solidFill>
                <a:schemeClr val="tx1"/>
              </a:solidFill>
            </a:endParaRPr>
          </a:p>
          <a:p>
            <a:pPr marL="285750" indent="-285750" fontAlgn="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Real chances </a:t>
            </a:r>
            <a:r>
              <a:rPr lang="ro-MD" sz="1800" b="0" dirty="0">
                <a:solidFill>
                  <a:schemeClr val="tx1"/>
                </a:solidFill>
              </a:rPr>
              <a:t>of</a:t>
            </a:r>
            <a:r>
              <a:rPr lang="en-US" sz="1800" b="0" dirty="0">
                <a:solidFill>
                  <a:schemeClr val="tx1"/>
                </a:solidFill>
              </a:rPr>
              <a:t> employment</a:t>
            </a:r>
            <a:r>
              <a:rPr lang="ro-MD" sz="1800" b="0" dirty="0">
                <a:solidFill>
                  <a:schemeClr val="tx1"/>
                </a:solidFill>
              </a:rPr>
              <a:t> afer graduation</a:t>
            </a:r>
            <a:r>
              <a:rPr lang="en-US" sz="1800" b="0" dirty="0">
                <a:solidFill>
                  <a:schemeClr val="tx1"/>
                </a:solidFill>
              </a:rPr>
              <a:t>.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390842" y="5455174"/>
            <a:ext cx="914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sz="1400" b="1" dirty="0"/>
              <a:t>College</a:t>
            </a:r>
            <a:endParaRPr lang="en-US" sz="1400" b="1" dirty="0"/>
          </a:p>
        </p:txBody>
      </p:sp>
      <p:sp>
        <p:nvSpPr>
          <p:cNvPr id="107" name="Text Box 90"/>
          <p:cNvSpPr txBox="1">
            <a:spLocks noChangeArrowheads="1"/>
          </p:cNvSpPr>
          <p:nvPr/>
        </p:nvSpPr>
        <p:spPr bwMode="auto">
          <a:xfrm>
            <a:off x="6785776" y="5592208"/>
            <a:ext cx="13500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DE" altLang="ru-RU" sz="1400" b="1" dirty="0">
                <a:latin typeface="Arial" charset="0"/>
              </a:rPr>
              <a:t>Dual Partners</a:t>
            </a:r>
          </a:p>
        </p:txBody>
      </p:sp>
    </p:spTree>
    <p:extLst>
      <p:ext uri="{BB962C8B-B14F-4D97-AF65-F5344CB8AC3E}">
        <p14:creationId xmlns:p14="http://schemas.microsoft.com/office/powerpoint/2010/main" val="251669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MO" dirty="0" smtClean="0"/>
              <a:t>College of Engineering</a:t>
            </a:r>
            <a:endParaRPr lang="ru-RU" dirty="0"/>
          </a:p>
        </p:txBody>
      </p:sp>
      <p:sp>
        <p:nvSpPr>
          <p:cNvPr id="5" name="Arc 2"/>
          <p:cNvSpPr>
            <a:spLocks/>
          </p:cNvSpPr>
          <p:nvPr/>
        </p:nvSpPr>
        <p:spPr bwMode="auto">
          <a:xfrm flipH="1" flipV="1">
            <a:off x="2438400" y="4273034"/>
            <a:ext cx="3232150" cy="369332"/>
          </a:xfrm>
          <a:custGeom>
            <a:avLst/>
            <a:gdLst>
              <a:gd name="T0" fmla="*/ 0 w 23468"/>
              <a:gd name="T1" fmla="*/ 2147483647 h 21600"/>
              <a:gd name="T2" fmla="*/ 2147483647 w 23468"/>
              <a:gd name="T3" fmla="*/ 2147483647 h 21600"/>
              <a:gd name="T4" fmla="*/ 2147483647 w 23468"/>
              <a:gd name="T5" fmla="*/ 2147483647 h 21600"/>
              <a:gd name="T6" fmla="*/ 0 60000 65536"/>
              <a:gd name="T7" fmla="*/ 0 60000 65536"/>
              <a:gd name="T8" fmla="*/ 0 60000 65536"/>
              <a:gd name="T9" fmla="*/ 0 w 23468"/>
              <a:gd name="T10" fmla="*/ 0 h 21600"/>
              <a:gd name="T11" fmla="*/ 23468 w 2346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468" h="21600" fill="none" extrusionOk="0">
                <a:moveTo>
                  <a:pt x="-1" y="80"/>
                </a:moveTo>
                <a:cubicBezTo>
                  <a:pt x="621" y="27"/>
                  <a:pt x="1244" y="-1"/>
                  <a:pt x="1868" y="0"/>
                </a:cubicBezTo>
                <a:cubicBezTo>
                  <a:pt x="13797" y="0"/>
                  <a:pt x="23468" y="9670"/>
                  <a:pt x="23468" y="21600"/>
                </a:cubicBezTo>
              </a:path>
              <a:path w="23468" h="21600" stroke="0" extrusionOk="0">
                <a:moveTo>
                  <a:pt x="-1" y="80"/>
                </a:moveTo>
                <a:cubicBezTo>
                  <a:pt x="621" y="27"/>
                  <a:pt x="1244" y="-1"/>
                  <a:pt x="1868" y="0"/>
                </a:cubicBezTo>
                <a:cubicBezTo>
                  <a:pt x="13797" y="0"/>
                  <a:pt x="23468" y="9670"/>
                  <a:pt x="23468" y="21600"/>
                </a:cubicBezTo>
                <a:lnTo>
                  <a:pt x="1868" y="21600"/>
                </a:lnTo>
                <a:lnTo>
                  <a:pt x="-1" y="80"/>
                </a:lnTo>
                <a:close/>
              </a:path>
            </a:pathLst>
          </a:custGeom>
          <a:noFill/>
          <a:ln w="127000">
            <a:solidFill>
              <a:srgbClr val="DDDDD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" name="Arc 3"/>
          <p:cNvSpPr>
            <a:spLocks/>
          </p:cNvSpPr>
          <p:nvPr/>
        </p:nvSpPr>
        <p:spPr bwMode="auto">
          <a:xfrm flipH="1" flipV="1">
            <a:off x="3886201" y="3853934"/>
            <a:ext cx="184731" cy="36933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0">
            <a:solidFill>
              <a:srgbClr val="DDDDDD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" name="Arc 4"/>
          <p:cNvSpPr>
            <a:spLocks/>
          </p:cNvSpPr>
          <p:nvPr/>
        </p:nvSpPr>
        <p:spPr bwMode="auto">
          <a:xfrm flipV="1">
            <a:off x="7340600" y="4196834"/>
            <a:ext cx="2565400" cy="369332"/>
          </a:xfrm>
          <a:custGeom>
            <a:avLst/>
            <a:gdLst>
              <a:gd name="T0" fmla="*/ 0 w 23238"/>
              <a:gd name="T1" fmla="*/ 2147483647 h 21600"/>
              <a:gd name="T2" fmla="*/ 2147483647 w 23238"/>
              <a:gd name="T3" fmla="*/ 2147483647 h 21600"/>
              <a:gd name="T4" fmla="*/ 2147483647 w 23238"/>
              <a:gd name="T5" fmla="*/ 2147483647 h 21600"/>
              <a:gd name="T6" fmla="*/ 0 60000 65536"/>
              <a:gd name="T7" fmla="*/ 0 60000 65536"/>
              <a:gd name="T8" fmla="*/ 0 60000 65536"/>
              <a:gd name="T9" fmla="*/ 0 w 23238"/>
              <a:gd name="T10" fmla="*/ 0 h 21600"/>
              <a:gd name="T11" fmla="*/ 23238 w 2323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38" h="21600" fill="none" extrusionOk="0">
                <a:moveTo>
                  <a:pt x="0" y="62"/>
                </a:moveTo>
                <a:cubicBezTo>
                  <a:pt x="545" y="20"/>
                  <a:pt x="1091" y="-1"/>
                  <a:pt x="1638" y="0"/>
                </a:cubicBezTo>
                <a:cubicBezTo>
                  <a:pt x="13567" y="0"/>
                  <a:pt x="23238" y="9670"/>
                  <a:pt x="23238" y="21600"/>
                </a:cubicBezTo>
              </a:path>
              <a:path w="23238" h="21600" stroke="0" extrusionOk="0">
                <a:moveTo>
                  <a:pt x="0" y="62"/>
                </a:moveTo>
                <a:cubicBezTo>
                  <a:pt x="545" y="20"/>
                  <a:pt x="1091" y="-1"/>
                  <a:pt x="1638" y="0"/>
                </a:cubicBezTo>
                <a:cubicBezTo>
                  <a:pt x="13567" y="0"/>
                  <a:pt x="23238" y="9670"/>
                  <a:pt x="23238" y="21600"/>
                </a:cubicBezTo>
                <a:lnTo>
                  <a:pt x="1638" y="21600"/>
                </a:lnTo>
                <a:lnTo>
                  <a:pt x="0" y="62"/>
                </a:lnTo>
                <a:close/>
              </a:path>
            </a:pathLst>
          </a:custGeom>
          <a:noFill/>
          <a:ln w="127000">
            <a:solidFill>
              <a:srgbClr val="DDDDDD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8" name="Arc 5"/>
          <p:cNvSpPr>
            <a:spLocks/>
          </p:cNvSpPr>
          <p:nvPr/>
        </p:nvSpPr>
        <p:spPr bwMode="auto">
          <a:xfrm flipV="1">
            <a:off x="7175501" y="3787259"/>
            <a:ext cx="184731" cy="36933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0">
            <a:solidFill>
              <a:srgbClr val="DDDDD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621832" y="1217117"/>
            <a:ext cx="49483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o-RO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Admission process</a:t>
            </a:r>
            <a:endParaRPr lang="de-DE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809750" y="1358901"/>
            <a:ext cx="2571750" cy="1998663"/>
            <a:chOff x="384" y="1122"/>
            <a:chExt cx="1349" cy="853"/>
          </a:xfrm>
        </p:grpSpPr>
        <p:grpSp>
          <p:nvGrpSpPr>
            <p:cNvPr id="11" name="Group 9"/>
            <p:cNvGrpSpPr>
              <a:grpSpLocks/>
            </p:cNvGrpSpPr>
            <p:nvPr/>
          </p:nvGrpSpPr>
          <p:grpSpPr bwMode="auto">
            <a:xfrm>
              <a:off x="384" y="1392"/>
              <a:ext cx="1349" cy="583"/>
              <a:chOff x="2368" y="2351"/>
              <a:chExt cx="1349" cy="583"/>
            </a:xfrm>
          </p:grpSpPr>
          <p:sp>
            <p:nvSpPr>
              <p:cNvPr id="83" name="Rectangle 10"/>
              <p:cNvSpPr>
                <a:spLocks noChangeArrowheads="1"/>
              </p:cNvSpPr>
              <p:nvPr/>
            </p:nvSpPr>
            <p:spPr bwMode="auto">
              <a:xfrm>
                <a:off x="2390" y="2445"/>
                <a:ext cx="1305" cy="489"/>
              </a:xfrm>
              <a:prstGeom prst="rect">
                <a:avLst/>
              </a:prstGeom>
              <a:solidFill>
                <a:srgbClr val="C0C0C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ru-RU" sz="1800">
                  <a:latin typeface="Arial" charset="0"/>
                </a:endParaRPr>
              </a:p>
            </p:txBody>
          </p:sp>
          <p:sp>
            <p:nvSpPr>
              <p:cNvPr id="84" name="Rectangle 11"/>
              <p:cNvSpPr>
                <a:spLocks noChangeArrowheads="1"/>
              </p:cNvSpPr>
              <p:nvPr/>
            </p:nvSpPr>
            <p:spPr bwMode="auto">
              <a:xfrm>
                <a:off x="2715" y="2366"/>
                <a:ext cx="96" cy="58"/>
              </a:xfrm>
              <a:prstGeom prst="rect">
                <a:avLst/>
              </a:prstGeom>
              <a:solidFill>
                <a:srgbClr val="80808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ru-RU" sz="1800">
                  <a:latin typeface="Arial" charset="0"/>
                </a:endParaRPr>
              </a:p>
            </p:txBody>
          </p:sp>
          <p:sp>
            <p:nvSpPr>
              <p:cNvPr id="85" name="Rectangle 12"/>
              <p:cNvSpPr>
                <a:spLocks noChangeArrowheads="1"/>
              </p:cNvSpPr>
              <p:nvPr/>
            </p:nvSpPr>
            <p:spPr bwMode="auto">
              <a:xfrm>
                <a:off x="2953" y="2351"/>
                <a:ext cx="130" cy="80"/>
              </a:xfrm>
              <a:prstGeom prst="rect">
                <a:avLst/>
              </a:prstGeom>
              <a:solidFill>
                <a:srgbClr val="80808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ru-RU" sz="1800">
                  <a:latin typeface="Arial" charset="0"/>
                </a:endParaRPr>
              </a:p>
            </p:txBody>
          </p:sp>
          <p:sp>
            <p:nvSpPr>
              <p:cNvPr id="86" name="Rectangle 13"/>
              <p:cNvSpPr>
                <a:spLocks noChangeArrowheads="1"/>
              </p:cNvSpPr>
              <p:nvPr/>
            </p:nvSpPr>
            <p:spPr bwMode="auto">
              <a:xfrm>
                <a:off x="2368" y="2419"/>
                <a:ext cx="1349" cy="39"/>
              </a:xfrm>
              <a:prstGeom prst="rect">
                <a:avLst/>
              </a:prstGeom>
              <a:solidFill>
                <a:srgbClr val="C0C0C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ru-RU" sz="1800">
                  <a:latin typeface="Arial" charset="0"/>
                </a:endParaRPr>
              </a:p>
            </p:txBody>
          </p:sp>
          <p:sp>
            <p:nvSpPr>
              <p:cNvPr id="87" name="Rectangle 14"/>
              <p:cNvSpPr>
                <a:spLocks noChangeArrowheads="1"/>
              </p:cNvSpPr>
              <p:nvPr/>
            </p:nvSpPr>
            <p:spPr bwMode="auto">
              <a:xfrm>
                <a:off x="2390" y="2684"/>
                <a:ext cx="1305" cy="17"/>
              </a:xfrm>
              <a:prstGeom prst="rect">
                <a:avLst/>
              </a:prstGeom>
              <a:solidFill>
                <a:srgbClr val="80808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ru-RU" sz="1800">
                  <a:latin typeface="Arial" charset="0"/>
                </a:endParaRPr>
              </a:p>
            </p:txBody>
          </p:sp>
        </p:grpSp>
        <p:grpSp>
          <p:nvGrpSpPr>
            <p:cNvPr id="12" name="Group 15"/>
            <p:cNvGrpSpPr>
              <a:grpSpLocks/>
            </p:cNvGrpSpPr>
            <p:nvPr/>
          </p:nvGrpSpPr>
          <p:grpSpPr bwMode="auto">
            <a:xfrm>
              <a:off x="432" y="1536"/>
              <a:ext cx="1240" cy="396"/>
              <a:chOff x="2414" y="2490"/>
              <a:chExt cx="1240" cy="396"/>
            </a:xfrm>
          </p:grpSpPr>
          <p:grpSp>
            <p:nvGrpSpPr>
              <p:cNvPr id="18" name="Group 16"/>
              <p:cNvGrpSpPr>
                <a:grpSpLocks/>
              </p:cNvGrpSpPr>
              <p:nvPr/>
            </p:nvGrpSpPr>
            <p:grpSpPr bwMode="auto">
              <a:xfrm>
                <a:off x="2594" y="2729"/>
                <a:ext cx="160" cy="157"/>
                <a:chOff x="2594" y="2729"/>
                <a:chExt cx="160" cy="157"/>
              </a:xfrm>
            </p:grpSpPr>
            <p:sp>
              <p:nvSpPr>
                <p:cNvPr id="79" name="Rectangle 17"/>
                <p:cNvSpPr>
                  <a:spLocks noChangeArrowheads="1"/>
                </p:cNvSpPr>
                <p:nvPr/>
              </p:nvSpPr>
              <p:spPr bwMode="auto">
                <a:xfrm>
                  <a:off x="2602" y="2729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80" name="Rectangle 18"/>
                <p:cNvSpPr>
                  <a:spLocks noChangeArrowheads="1"/>
                </p:cNvSpPr>
                <p:nvPr/>
              </p:nvSpPr>
              <p:spPr bwMode="auto">
                <a:xfrm>
                  <a:off x="2594" y="2875"/>
                  <a:ext cx="160" cy="11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81" name="Line 19"/>
                <p:cNvSpPr>
                  <a:spLocks noChangeShapeType="1"/>
                </p:cNvSpPr>
                <p:nvPr/>
              </p:nvSpPr>
              <p:spPr bwMode="auto">
                <a:xfrm>
                  <a:off x="2673" y="2729"/>
                  <a:ext cx="1" cy="14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" name="Line 20"/>
                <p:cNvSpPr>
                  <a:spLocks noChangeShapeType="1"/>
                </p:cNvSpPr>
                <p:nvPr/>
              </p:nvSpPr>
              <p:spPr bwMode="auto">
                <a:xfrm>
                  <a:off x="2601" y="2801"/>
                  <a:ext cx="145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" name="Group 21"/>
              <p:cNvGrpSpPr>
                <a:grpSpLocks/>
              </p:cNvGrpSpPr>
              <p:nvPr/>
            </p:nvGrpSpPr>
            <p:grpSpPr bwMode="auto">
              <a:xfrm>
                <a:off x="2775" y="2729"/>
                <a:ext cx="160" cy="157"/>
                <a:chOff x="2775" y="2729"/>
                <a:chExt cx="160" cy="157"/>
              </a:xfrm>
            </p:grpSpPr>
            <p:sp>
              <p:nvSpPr>
                <p:cNvPr id="75" name="Rectangle 22"/>
                <p:cNvSpPr>
                  <a:spLocks noChangeArrowheads="1"/>
                </p:cNvSpPr>
                <p:nvPr/>
              </p:nvSpPr>
              <p:spPr bwMode="auto">
                <a:xfrm>
                  <a:off x="2783" y="2729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76" name="Rectangle 23"/>
                <p:cNvSpPr>
                  <a:spLocks noChangeArrowheads="1"/>
                </p:cNvSpPr>
                <p:nvPr/>
              </p:nvSpPr>
              <p:spPr bwMode="auto">
                <a:xfrm>
                  <a:off x="2775" y="2875"/>
                  <a:ext cx="160" cy="11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77" name="Line 24"/>
                <p:cNvSpPr>
                  <a:spLocks noChangeShapeType="1"/>
                </p:cNvSpPr>
                <p:nvPr/>
              </p:nvSpPr>
              <p:spPr bwMode="auto">
                <a:xfrm>
                  <a:off x="2854" y="2729"/>
                  <a:ext cx="1" cy="14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" name="Line 25"/>
                <p:cNvSpPr>
                  <a:spLocks noChangeShapeType="1"/>
                </p:cNvSpPr>
                <p:nvPr/>
              </p:nvSpPr>
              <p:spPr bwMode="auto">
                <a:xfrm>
                  <a:off x="2783" y="2801"/>
                  <a:ext cx="14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" name="Group 26"/>
              <p:cNvGrpSpPr>
                <a:grpSpLocks/>
              </p:cNvGrpSpPr>
              <p:nvPr/>
            </p:nvGrpSpPr>
            <p:grpSpPr bwMode="auto">
              <a:xfrm>
                <a:off x="3492" y="2729"/>
                <a:ext cx="160" cy="157"/>
                <a:chOff x="3492" y="2729"/>
                <a:chExt cx="160" cy="157"/>
              </a:xfrm>
            </p:grpSpPr>
            <p:sp>
              <p:nvSpPr>
                <p:cNvPr id="71" name="Rectangle 27"/>
                <p:cNvSpPr>
                  <a:spLocks noChangeArrowheads="1"/>
                </p:cNvSpPr>
                <p:nvPr/>
              </p:nvSpPr>
              <p:spPr bwMode="auto">
                <a:xfrm>
                  <a:off x="3500" y="2729"/>
                  <a:ext cx="145" cy="144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72" name="Rectangle 28"/>
                <p:cNvSpPr>
                  <a:spLocks noChangeArrowheads="1"/>
                </p:cNvSpPr>
                <p:nvPr/>
              </p:nvSpPr>
              <p:spPr bwMode="auto">
                <a:xfrm>
                  <a:off x="3492" y="2875"/>
                  <a:ext cx="160" cy="11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73" name="Line 29"/>
                <p:cNvSpPr>
                  <a:spLocks noChangeShapeType="1"/>
                </p:cNvSpPr>
                <p:nvPr/>
              </p:nvSpPr>
              <p:spPr bwMode="auto">
                <a:xfrm>
                  <a:off x="3571" y="2729"/>
                  <a:ext cx="1" cy="14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4" name="Line 30"/>
                <p:cNvSpPr>
                  <a:spLocks noChangeShapeType="1"/>
                </p:cNvSpPr>
                <p:nvPr/>
              </p:nvSpPr>
              <p:spPr bwMode="auto">
                <a:xfrm>
                  <a:off x="3499" y="2801"/>
                  <a:ext cx="145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" name="Group 31"/>
              <p:cNvGrpSpPr>
                <a:grpSpLocks/>
              </p:cNvGrpSpPr>
              <p:nvPr/>
            </p:nvGrpSpPr>
            <p:grpSpPr bwMode="auto">
              <a:xfrm>
                <a:off x="2414" y="2729"/>
                <a:ext cx="160" cy="157"/>
                <a:chOff x="2414" y="2729"/>
                <a:chExt cx="160" cy="157"/>
              </a:xfrm>
            </p:grpSpPr>
            <p:sp>
              <p:nvSpPr>
                <p:cNvPr id="67" name="Rectangle 32"/>
                <p:cNvSpPr>
                  <a:spLocks noChangeArrowheads="1"/>
                </p:cNvSpPr>
                <p:nvPr/>
              </p:nvSpPr>
              <p:spPr bwMode="auto">
                <a:xfrm>
                  <a:off x="2421" y="2729"/>
                  <a:ext cx="145" cy="144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68" name="Rectangle 33"/>
                <p:cNvSpPr>
                  <a:spLocks noChangeArrowheads="1"/>
                </p:cNvSpPr>
                <p:nvPr/>
              </p:nvSpPr>
              <p:spPr bwMode="auto">
                <a:xfrm>
                  <a:off x="2414" y="2875"/>
                  <a:ext cx="160" cy="11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69" name="Line 34"/>
                <p:cNvSpPr>
                  <a:spLocks noChangeShapeType="1"/>
                </p:cNvSpPr>
                <p:nvPr/>
              </p:nvSpPr>
              <p:spPr bwMode="auto">
                <a:xfrm>
                  <a:off x="2493" y="2729"/>
                  <a:ext cx="1" cy="14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0" name="Line 35"/>
                <p:cNvSpPr>
                  <a:spLocks noChangeShapeType="1"/>
                </p:cNvSpPr>
                <p:nvPr/>
              </p:nvSpPr>
              <p:spPr bwMode="auto">
                <a:xfrm>
                  <a:off x="2421" y="2801"/>
                  <a:ext cx="14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" name="Group 36"/>
              <p:cNvGrpSpPr>
                <a:grpSpLocks/>
              </p:cNvGrpSpPr>
              <p:nvPr/>
            </p:nvGrpSpPr>
            <p:grpSpPr bwMode="auto">
              <a:xfrm>
                <a:off x="2958" y="2490"/>
                <a:ext cx="160" cy="158"/>
                <a:chOff x="2958" y="2490"/>
                <a:chExt cx="160" cy="158"/>
              </a:xfrm>
            </p:grpSpPr>
            <p:sp>
              <p:nvSpPr>
                <p:cNvPr id="63" name="Rectangle 37"/>
                <p:cNvSpPr>
                  <a:spLocks noChangeArrowheads="1"/>
                </p:cNvSpPr>
                <p:nvPr/>
              </p:nvSpPr>
              <p:spPr bwMode="auto">
                <a:xfrm>
                  <a:off x="2966" y="2491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64" name="Rectangle 38"/>
                <p:cNvSpPr>
                  <a:spLocks noChangeArrowheads="1"/>
                </p:cNvSpPr>
                <p:nvPr/>
              </p:nvSpPr>
              <p:spPr bwMode="auto">
                <a:xfrm>
                  <a:off x="2958" y="2637"/>
                  <a:ext cx="160" cy="11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65" name="Line 39"/>
                <p:cNvSpPr>
                  <a:spLocks noChangeShapeType="1"/>
                </p:cNvSpPr>
                <p:nvPr/>
              </p:nvSpPr>
              <p:spPr bwMode="auto">
                <a:xfrm>
                  <a:off x="3037" y="2490"/>
                  <a:ext cx="1" cy="14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" name="Line 40"/>
                <p:cNvSpPr>
                  <a:spLocks noChangeShapeType="1"/>
                </p:cNvSpPr>
                <p:nvPr/>
              </p:nvSpPr>
              <p:spPr bwMode="auto">
                <a:xfrm>
                  <a:off x="2965" y="2563"/>
                  <a:ext cx="14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" name="Group 41"/>
              <p:cNvGrpSpPr>
                <a:grpSpLocks/>
              </p:cNvGrpSpPr>
              <p:nvPr/>
            </p:nvGrpSpPr>
            <p:grpSpPr bwMode="auto">
              <a:xfrm>
                <a:off x="3133" y="2729"/>
                <a:ext cx="160" cy="157"/>
                <a:chOff x="3133" y="2729"/>
                <a:chExt cx="160" cy="157"/>
              </a:xfrm>
            </p:grpSpPr>
            <p:sp>
              <p:nvSpPr>
                <p:cNvPr id="59" name="Rectangle 42"/>
                <p:cNvSpPr>
                  <a:spLocks noChangeArrowheads="1"/>
                </p:cNvSpPr>
                <p:nvPr/>
              </p:nvSpPr>
              <p:spPr bwMode="auto">
                <a:xfrm>
                  <a:off x="3141" y="2729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60" name="Rectangle 43"/>
                <p:cNvSpPr>
                  <a:spLocks noChangeArrowheads="1"/>
                </p:cNvSpPr>
                <p:nvPr/>
              </p:nvSpPr>
              <p:spPr bwMode="auto">
                <a:xfrm>
                  <a:off x="3133" y="2875"/>
                  <a:ext cx="160" cy="11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61" name="Line 44"/>
                <p:cNvSpPr>
                  <a:spLocks noChangeShapeType="1"/>
                </p:cNvSpPr>
                <p:nvPr/>
              </p:nvSpPr>
              <p:spPr bwMode="auto">
                <a:xfrm>
                  <a:off x="3213" y="2729"/>
                  <a:ext cx="1" cy="14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" name="Line 45"/>
                <p:cNvSpPr>
                  <a:spLocks noChangeShapeType="1"/>
                </p:cNvSpPr>
                <p:nvPr/>
              </p:nvSpPr>
              <p:spPr bwMode="auto">
                <a:xfrm>
                  <a:off x="3141" y="2801"/>
                  <a:ext cx="14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4" name="Group 46"/>
              <p:cNvGrpSpPr>
                <a:grpSpLocks/>
              </p:cNvGrpSpPr>
              <p:nvPr/>
            </p:nvGrpSpPr>
            <p:grpSpPr bwMode="auto">
              <a:xfrm>
                <a:off x="3313" y="2729"/>
                <a:ext cx="159" cy="157"/>
                <a:chOff x="3313" y="2729"/>
                <a:chExt cx="159" cy="157"/>
              </a:xfrm>
            </p:grpSpPr>
            <p:sp>
              <p:nvSpPr>
                <p:cNvPr id="55" name="Rectangle 47"/>
                <p:cNvSpPr>
                  <a:spLocks noChangeArrowheads="1"/>
                </p:cNvSpPr>
                <p:nvPr/>
              </p:nvSpPr>
              <p:spPr bwMode="auto">
                <a:xfrm>
                  <a:off x="3320" y="2729"/>
                  <a:ext cx="145" cy="144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56" name="Rectangle 48"/>
                <p:cNvSpPr>
                  <a:spLocks noChangeArrowheads="1"/>
                </p:cNvSpPr>
                <p:nvPr/>
              </p:nvSpPr>
              <p:spPr bwMode="auto">
                <a:xfrm>
                  <a:off x="3313" y="2875"/>
                  <a:ext cx="159" cy="11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57" name="Line 49"/>
                <p:cNvSpPr>
                  <a:spLocks noChangeShapeType="1"/>
                </p:cNvSpPr>
                <p:nvPr/>
              </p:nvSpPr>
              <p:spPr bwMode="auto">
                <a:xfrm>
                  <a:off x="3392" y="2729"/>
                  <a:ext cx="1" cy="14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" name="Line 50"/>
                <p:cNvSpPr>
                  <a:spLocks noChangeShapeType="1"/>
                </p:cNvSpPr>
                <p:nvPr/>
              </p:nvSpPr>
              <p:spPr bwMode="auto">
                <a:xfrm>
                  <a:off x="3320" y="2801"/>
                  <a:ext cx="144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" name="Group 51"/>
              <p:cNvGrpSpPr>
                <a:grpSpLocks/>
              </p:cNvGrpSpPr>
              <p:nvPr/>
            </p:nvGrpSpPr>
            <p:grpSpPr bwMode="auto">
              <a:xfrm>
                <a:off x="2596" y="2490"/>
                <a:ext cx="159" cy="158"/>
                <a:chOff x="2596" y="2490"/>
                <a:chExt cx="159" cy="158"/>
              </a:xfrm>
            </p:grpSpPr>
            <p:sp>
              <p:nvSpPr>
                <p:cNvPr id="51" name="Rectangle 52"/>
                <p:cNvSpPr>
                  <a:spLocks noChangeArrowheads="1"/>
                </p:cNvSpPr>
                <p:nvPr/>
              </p:nvSpPr>
              <p:spPr bwMode="auto">
                <a:xfrm>
                  <a:off x="2603" y="2491"/>
                  <a:ext cx="145" cy="144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52" name="Rectangle 53"/>
                <p:cNvSpPr>
                  <a:spLocks noChangeArrowheads="1"/>
                </p:cNvSpPr>
                <p:nvPr/>
              </p:nvSpPr>
              <p:spPr bwMode="auto">
                <a:xfrm>
                  <a:off x="2596" y="2637"/>
                  <a:ext cx="159" cy="11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53" name="Line 54"/>
                <p:cNvSpPr>
                  <a:spLocks noChangeShapeType="1"/>
                </p:cNvSpPr>
                <p:nvPr/>
              </p:nvSpPr>
              <p:spPr bwMode="auto">
                <a:xfrm>
                  <a:off x="2675" y="2490"/>
                  <a:ext cx="1" cy="14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" name="Line 55"/>
                <p:cNvSpPr>
                  <a:spLocks noChangeShapeType="1"/>
                </p:cNvSpPr>
                <p:nvPr/>
              </p:nvSpPr>
              <p:spPr bwMode="auto">
                <a:xfrm>
                  <a:off x="2604" y="2563"/>
                  <a:ext cx="14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" name="Group 56"/>
              <p:cNvGrpSpPr>
                <a:grpSpLocks/>
              </p:cNvGrpSpPr>
              <p:nvPr/>
            </p:nvGrpSpPr>
            <p:grpSpPr bwMode="auto">
              <a:xfrm>
                <a:off x="2777" y="2490"/>
                <a:ext cx="160" cy="158"/>
                <a:chOff x="2777" y="2490"/>
                <a:chExt cx="160" cy="158"/>
              </a:xfrm>
            </p:grpSpPr>
            <p:sp>
              <p:nvSpPr>
                <p:cNvPr id="47" name="Rectangle 57"/>
                <p:cNvSpPr>
                  <a:spLocks noChangeArrowheads="1"/>
                </p:cNvSpPr>
                <p:nvPr/>
              </p:nvSpPr>
              <p:spPr bwMode="auto">
                <a:xfrm>
                  <a:off x="2785" y="2491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48" name="Rectangle 58"/>
                <p:cNvSpPr>
                  <a:spLocks noChangeArrowheads="1"/>
                </p:cNvSpPr>
                <p:nvPr/>
              </p:nvSpPr>
              <p:spPr bwMode="auto">
                <a:xfrm>
                  <a:off x="2777" y="2637"/>
                  <a:ext cx="160" cy="11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49" name="Line 59"/>
                <p:cNvSpPr>
                  <a:spLocks noChangeShapeType="1"/>
                </p:cNvSpPr>
                <p:nvPr/>
              </p:nvSpPr>
              <p:spPr bwMode="auto">
                <a:xfrm>
                  <a:off x="2856" y="2490"/>
                  <a:ext cx="1" cy="14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" name="Line 60"/>
                <p:cNvSpPr>
                  <a:spLocks noChangeShapeType="1"/>
                </p:cNvSpPr>
                <p:nvPr/>
              </p:nvSpPr>
              <p:spPr bwMode="auto">
                <a:xfrm>
                  <a:off x="2784" y="2563"/>
                  <a:ext cx="144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7" name="Group 61"/>
              <p:cNvGrpSpPr>
                <a:grpSpLocks/>
              </p:cNvGrpSpPr>
              <p:nvPr/>
            </p:nvGrpSpPr>
            <p:grpSpPr bwMode="auto">
              <a:xfrm>
                <a:off x="3494" y="2490"/>
                <a:ext cx="160" cy="158"/>
                <a:chOff x="3494" y="2490"/>
                <a:chExt cx="160" cy="158"/>
              </a:xfrm>
            </p:grpSpPr>
            <p:sp>
              <p:nvSpPr>
                <p:cNvPr id="43" name="Rectangle 62"/>
                <p:cNvSpPr>
                  <a:spLocks noChangeArrowheads="1"/>
                </p:cNvSpPr>
                <p:nvPr/>
              </p:nvSpPr>
              <p:spPr bwMode="auto">
                <a:xfrm>
                  <a:off x="3501" y="2491"/>
                  <a:ext cx="145" cy="144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44" name="Rectangle 63"/>
                <p:cNvSpPr>
                  <a:spLocks noChangeArrowheads="1"/>
                </p:cNvSpPr>
                <p:nvPr/>
              </p:nvSpPr>
              <p:spPr bwMode="auto">
                <a:xfrm>
                  <a:off x="3494" y="2637"/>
                  <a:ext cx="160" cy="11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45" name="Line 64"/>
                <p:cNvSpPr>
                  <a:spLocks noChangeShapeType="1"/>
                </p:cNvSpPr>
                <p:nvPr/>
              </p:nvSpPr>
              <p:spPr bwMode="auto">
                <a:xfrm>
                  <a:off x="3574" y="2490"/>
                  <a:ext cx="1" cy="14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6" name="Line 65"/>
                <p:cNvSpPr>
                  <a:spLocks noChangeShapeType="1"/>
                </p:cNvSpPr>
                <p:nvPr/>
              </p:nvSpPr>
              <p:spPr bwMode="auto">
                <a:xfrm>
                  <a:off x="3502" y="2563"/>
                  <a:ext cx="14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8" name="Group 66"/>
              <p:cNvGrpSpPr>
                <a:grpSpLocks/>
              </p:cNvGrpSpPr>
              <p:nvPr/>
            </p:nvGrpSpPr>
            <p:grpSpPr bwMode="auto">
              <a:xfrm>
                <a:off x="2415" y="2490"/>
                <a:ext cx="161" cy="158"/>
                <a:chOff x="2415" y="2490"/>
                <a:chExt cx="161" cy="158"/>
              </a:xfrm>
            </p:grpSpPr>
            <p:sp>
              <p:nvSpPr>
                <p:cNvPr id="39" name="Rectangle 67"/>
                <p:cNvSpPr>
                  <a:spLocks noChangeArrowheads="1"/>
                </p:cNvSpPr>
                <p:nvPr/>
              </p:nvSpPr>
              <p:spPr bwMode="auto">
                <a:xfrm>
                  <a:off x="2423" y="2491"/>
                  <a:ext cx="145" cy="144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40" name="Rectangle 68"/>
                <p:cNvSpPr>
                  <a:spLocks noChangeArrowheads="1"/>
                </p:cNvSpPr>
                <p:nvPr/>
              </p:nvSpPr>
              <p:spPr bwMode="auto">
                <a:xfrm>
                  <a:off x="2415" y="2637"/>
                  <a:ext cx="161" cy="11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41" name="Line 69"/>
                <p:cNvSpPr>
                  <a:spLocks noChangeShapeType="1"/>
                </p:cNvSpPr>
                <p:nvPr/>
              </p:nvSpPr>
              <p:spPr bwMode="auto">
                <a:xfrm>
                  <a:off x="2494" y="2490"/>
                  <a:ext cx="1" cy="14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" name="Line 70"/>
                <p:cNvSpPr>
                  <a:spLocks noChangeShapeType="1"/>
                </p:cNvSpPr>
                <p:nvPr/>
              </p:nvSpPr>
              <p:spPr bwMode="auto">
                <a:xfrm>
                  <a:off x="2423" y="2563"/>
                  <a:ext cx="145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3135" y="2490"/>
                <a:ext cx="160" cy="158"/>
                <a:chOff x="3135" y="2490"/>
                <a:chExt cx="160" cy="158"/>
              </a:xfrm>
            </p:grpSpPr>
            <p:sp>
              <p:nvSpPr>
                <p:cNvPr id="35" name="Rectangle 72"/>
                <p:cNvSpPr>
                  <a:spLocks noChangeArrowheads="1"/>
                </p:cNvSpPr>
                <p:nvPr/>
              </p:nvSpPr>
              <p:spPr bwMode="auto">
                <a:xfrm>
                  <a:off x="3143" y="2491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36" name="Rectangle 73"/>
                <p:cNvSpPr>
                  <a:spLocks noChangeArrowheads="1"/>
                </p:cNvSpPr>
                <p:nvPr/>
              </p:nvSpPr>
              <p:spPr bwMode="auto">
                <a:xfrm>
                  <a:off x="3135" y="2637"/>
                  <a:ext cx="160" cy="11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37" name="Line 74"/>
                <p:cNvSpPr>
                  <a:spLocks noChangeShapeType="1"/>
                </p:cNvSpPr>
                <p:nvPr/>
              </p:nvSpPr>
              <p:spPr bwMode="auto">
                <a:xfrm>
                  <a:off x="3214" y="2490"/>
                  <a:ext cx="1" cy="14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" name="Line 75"/>
                <p:cNvSpPr>
                  <a:spLocks noChangeShapeType="1"/>
                </p:cNvSpPr>
                <p:nvPr/>
              </p:nvSpPr>
              <p:spPr bwMode="auto">
                <a:xfrm>
                  <a:off x="3143" y="2563"/>
                  <a:ext cx="14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0" name="Group 76"/>
              <p:cNvGrpSpPr>
                <a:grpSpLocks/>
              </p:cNvGrpSpPr>
              <p:nvPr/>
            </p:nvGrpSpPr>
            <p:grpSpPr bwMode="auto">
              <a:xfrm>
                <a:off x="3315" y="2490"/>
                <a:ext cx="159" cy="158"/>
                <a:chOff x="3315" y="2490"/>
                <a:chExt cx="159" cy="158"/>
              </a:xfrm>
            </p:grpSpPr>
            <p:sp>
              <p:nvSpPr>
                <p:cNvPr id="31" name="Rectangle 77"/>
                <p:cNvSpPr>
                  <a:spLocks noChangeArrowheads="1"/>
                </p:cNvSpPr>
                <p:nvPr/>
              </p:nvSpPr>
              <p:spPr bwMode="auto">
                <a:xfrm>
                  <a:off x="3322" y="2491"/>
                  <a:ext cx="145" cy="144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32" name="Rectangle 78"/>
                <p:cNvSpPr>
                  <a:spLocks noChangeArrowheads="1"/>
                </p:cNvSpPr>
                <p:nvPr/>
              </p:nvSpPr>
              <p:spPr bwMode="auto">
                <a:xfrm>
                  <a:off x="3315" y="2637"/>
                  <a:ext cx="159" cy="11"/>
                </a:xfrm>
                <a:prstGeom prst="rect">
                  <a:avLst/>
                </a:prstGeom>
                <a:solidFill>
                  <a:schemeClr val="bg1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ru-RU" sz="1800">
                    <a:latin typeface="Arial" charset="0"/>
                  </a:endParaRPr>
                </a:p>
              </p:txBody>
            </p:sp>
            <p:sp>
              <p:nvSpPr>
                <p:cNvPr id="33" name="Line 79"/>
                <p:cNvSpPr>
                  <a:spLocks noChangeShapeType="1"/>
                </p:cNvSpPr>
                <p:nvPr/>
              </p:nvSpPr>
              <p:spPr bwMode="auto">
                <a:xfrm>
                  <a:off x="3394" y="2490"/>
                  <a:ext cx="1" cy="14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" name="Line 80"/>
                <p:cNvSpPr>
                  <a:spLocks noChangeShapeType="1"/>
                </p:cNvSpPr>
                <p:nvPr/>
              </p:nvSpPr>
              <p:spPr bwMode="auto">
                <a:xfrm>
                  <a:off x="3322" y="2563"/>
                  <a:ext cx="144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3" name="Group 81"/>
            <p:cNvGrpSpPr>
              <a:grpSpLocks/>
            </p:cNvGrpSpPr>
            <p:nvPr/>
          </p:nvGrpSpPr>
          <p:grpSpPr bwMode="auto">
            <a:xfrm>
              <a:off x="976" y="1755"/>
              <a:ext cx="151" cy="218"/>
              <a:chOff x="2960" y="2714"/>
              <a:chExt cx="151" cy="218"/>
            </a:xfrm>
          </p:grpSpPr>
          <p:sp>
            <p:nvSpPr>
              <p:cNvPr id="15" name="Rectangle 82"/>
              <p:cNvSpPr>
                <a:spLocks noChangeArrowheads="1"/>
              </p:cNvSpPr>
              <p:nvPr/>
            </p:nvSpPr>
            <p:spPr bwMode="auto">
              <a:xfrm>
                <a:off x="2960" y="2714"/>
                <a:ext cx="151" cy="218"/>
              </a:xfrm>
              <a:prstGeom prst="rect">
                <a:avLst/>
              </a:prstGeom>
              <a:solidFill>
                <a:srgbClr val="80808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ru-RU" sz="1800">
                  <a:latin typeface="Arial" charset="0"/>
                </a:endParaRPr>
              </a:p>
            </p:txBody>
          </p:sp>
          <p:sp>
            <p:nvSpPr>
              <p:cNvPr id="16" name="Rectangle 83"/>
              <p:cNvSpPr>
                <a:spLocks noChangeArrowheads="1"/>
              </p:cNvSpPr>
              <p:nvPr/>
            </p:nvSpPr>
            <p:spPr bwMode="auto">
              <a:xfrm>
                <a:off x="2976" y="2737"/>
                <a:ext cx="116" cy="182"/>
              </a:xfrm>
              <a:prstGeom prst="rect">
                <a:avLst/>
              </a:prstGeom>
              <a:solidFill>
                <a:srgbClr val="80808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ru-RU" sz="1800">
                  <a:latin typeface="Arial" charset="0"/>
                </a:endParaRPr>
              </a:p>
            </p:txBody>
          </p:sp>
          <p:sp>
            <p:nvSpPr>
              <p:cNvPr id="17" name="Oval 84"/>
              <p:cNvSpPr>
                <a:spLocks noChangeArrowheads="1"/>
              </p:cNvSpPr>
              <p:nvPr/>
            </p:nvSpPr>
            <p:spPr bwMode="auto">
              <a:xfrm>
                <a:off x="3070" y="2827"/>
                <a:ext cx="8" cy="7"/>
              </a:xfrm>
              <a:prstGeom prst="ellipse">
                <a:avLst/>
              </a:prstGeom>
              <a:solidFill>
                <a:srgbClr val="C0C0C0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ru-RU" sz="1800">
                  <a:latin typeface="Arial" charset="0"/>
                </a:endParaRPr>
              </a:p>
            </p:txBody>
          </p:sp>
        </p:grpSp>
        <p:graphicFrame>
          <p:nvGraphicFramePr>
            <p:cNvPr id="14" name="Object 2"/>
            <p:cNvGraphicFramePr>
              <a:graphicFrameLocks noChangeAspect="1"/>
            </p:cNvGraphicFramePr>
            <p:nvPr/>
          </p:nvGraphicFramePr>
          <p:xfrm>
            <a:off x="432" y="1122"/>
            <a:ext cx="628" cy="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7" name="Clip" r:id="rId3" imgW="3139175" imgH="2318600" progId="MS_ClipArt_Gallery.2">
                    <p:embed/>
                  </p:oleObj>
                </mc:Choice>
                <mc:Fallback>
                  <p:oleObj name="Clip" r:id="rId3" imgW="3139175" imgH="2318600" progId="MS_ClipArt_Gallery.2">
                    <p:embed/>
                    <p:pic>
                      <p:nvPicPr>
                        <p:cNvPr id="14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1122"/>
                          <a:ext cx="628" cy="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9" name="Object 1"/>
          <p:cNvGraphicFramePr>
            <a:graphicFrameLocks noChangeAspect="1"/>
          </p:cNvGraphicFramePr>
          <p:nvPr/>
        </p:nvGraphicFramePr>
        <p:xfrm>
          <a:off x="8001000" y="1905000"/>
          <a:ext cx="2438400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Clip" r:id="rId5" imgW="5807075" imgH="3009900" progId="MS_ClipArt_Gallery.2">
                  <p:embed/>
                </p:oleObj>
              </mc:Choice>
              <mc:Fallback>
                <p:oleObj name="Clip" r:id="rId5" imgW="5807075" imgH="3009900" progId="MS_ClipArt_Gallery.2">
                  <p:embed/>
                  <p:pic>
                    <p:nvPicPr>
                      <p:cNvPr id="8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1905000"/>
                        <a:ext cx="2438400" cy="126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Text Box 90"/>
          <p:cNvSpPr txBox="1">
            <a:spLocks noChangeArrowheads="1"/>
          </p:cNvSpPr>
          <p:nvPr/>
        </p:nvSpPr>
        <p:spPr bwMode="auto">
          <a:xfrm>
            <a:off x="7976162" y="1894785"/>
            <a:ext cx="18517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DE" altLang="ru-RU" sz="2000" b="1" dirty="0">
                <a:latin typeface="Arial" charset="0"/>
              </a:rPr>
              <a:t>Dual Partners</a:t>
            </a:r>
          </a:p>
        </p:txBody>
      </p:sp>
      <p:graphicFrame>
        <p:nvGraphicFramePr>
          <p:cNvPr id="91" name="Object 0"/>
          <p:cNvGraphicFramePr>
            <a:graphicFrameLocks noChangeAspect="1"/>
          </p:cNvGraphicFramePr>
          <p:nvPr/>
        </p:nvGraphicFramePr>
        <p:xfrm>
          <a:off x="5453063" y="3286125"/>
          <a:ext cx="18288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Clip" r:id="rId7" imgW="1973263" imgH="3927475" progId="MS_ClipArt_Gallery.2">
                  <p:embed/>
                </p:oleObj>
              </mc:Choice>
              <mc:Fallback>
                <p:oleObj name="Clip" r:id="rId7" imgW="1973263" imgH="3927475" progId="MS_ClipArt_Gallery.2">
                  <p:embed/>
                  <p:pic>
                    <p:nvPicPr>
                      <p:cNvPr id="91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3286125"/>
                        <a:ext cx="18288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Text Box 92"/>
          <p:cNvSpPr txBox="1">
            <a:spLocks noChangeArrowheads="1"/>
          </p:cNvSpPr>
          <p:nvPr/>
        </p:nvSpPr>
        <p:spPr bwMode="auto">
          <a:xfrm>
            <a:off x="2238375" y="3500438"/>
            <a:ext cx="371475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Tx/>
              <a:buAutoNum type="arabicPeriod"/>
            </a:pPr>
            <a:r>
              <a:rPr lang="ro-RO" altLang="ru-RU" sz="2000" dirty="0">
                <a:latin typeface="Arial" charset="0"/>
              </a:rPr>
              <a:t>Selection of company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o-RO" altLang="ru-RU" sz="1600" dirty="0">
                <a:latin typeface="Arial" charset="0"/>
              </a:rPr>
              <a:t>List of partners is published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o-RO" altLang="ru-RU" sz="1600" dirty="0">
                <a:latin typeface="Arial" charset="0"/>
              </a:rPr>
              <a:t>on the College webpage </a:t>
            </a:r>
          </a:p>
        </p:txBody>
      </p:sp>
      <p:sp>
        <p:nvSpPr>
          <p:cNvPr id="93" name="Text Box 93"/>
          <p:cNvSpPr txBox="1">
            <a:spLocks noChangeArrowheads="1"/>
          </p:cNvSpPr>
          <p:nvPr/>
        </p:nvSpPr>
        <p:spPr bwMode="auto">
          <a:xfrm>
            <a:off x="7239000" y="3286125"/>
            <a:ext cx="378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ru-RU" sz="2000" dirty="0">
                <a:latin typeface="Arial" charset="0"/>
              </a:rPr>
              <a:t>2. </a:t>
            </a:r>
            <a:r>
              <a:rPr lang="ro-RO" altLang="ru-RU" sz="2000" dirty="0">
                <a:latin typeface="Arial" charset="0"/>
              </a:rPr>
              <a:t>Application request to the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o-RO" altLang="ru-RU" sz="2000" dirty="0">
                <a:latin typeface="Arial" charset="0"/>
              </a:rPr>
              <a:t>Identified dual parner   </a:t>
            </a:r>
            <a:endParaRPr lang="de-DE" altLang="ru-RU" sz="2000" dirty="0">
              <a:latin typeface="Arial" charset="0"/>
            </a:endParaRPr>
          </a:p>
        </p:txBody>
      </p:sp>
      <p:sp>
        <p:nvSpPr>
          <p:cNvPr id="94" name="Text Box 94"/>
          <p:cNvSpPr txBox="1">
            <a:spLocks noChangeArrowheads="1"/>
          </p:cNvSpPr>
          <p:nvPr/>
        </p:nvSpPr>
        <p:spPr bwMode="auto">
          <a:xfrm>
            <a:off x="7353797" y="5525477"/>
            <a:ext cx="28236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o-MD" altLang="ru-RU" sz="2000" dirty="0">
                <a:latin typeface="Arial" charset="0"/>
              </a:rPr>
              <a:t>5</a:t>
            </a:r>
            <a:r>
              <a:rPr lang="de-DE" altLang="ru-RU" sz="2000" dirty="0">
                <a:latin typeface="Arial" charset="0"/>
              </a:rPr>
              <a:t>. S</a:t>
            </a:r>
            <a:r>
              <a:rPr lang="ro-MD" altLang="ru-RU" sz="2000" dirty="0">
                <a:latin typeface="Arial" charset="0"/>
              </a:rPr>
              <a:t>igning of contract</a:t>
            </a:r>
            <a:endParaRPr lang="de-DE" altLang="ru-RU" sz="2000" dirty="0">
              <a:latin typeface="Arial" charset="0"/>
            </a:endParaRPr>
          </a:p>
        </p:txBody>
      </p:sp>
      <p:sp>
        <p:nvSpPr>
          <p:cNvPr id="95" name="Text Box 95"/>
          <p:cNvSpPr txBox="1">
            <a:spLocks noChangeArrowheads="1"/>
          </p:cNvSpPr>
          <p:nvPr/>
        </p:nvSpPr>
        <p:spPr bwMode="auto">
          <a:xfrm>
            <a:off x="1897729" y="4920307"/>
            <a:ext cx="388920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o-MD" altLang="ru-RU" sz="2000" dirty="0">
                <a:latin typeface="Arial" charset="0"/>
              </a:rPr>
              <a:t>4</a:t>
            </a:r>
            <a:r>
              <a:rPr lang="de-DE" altLang="ru-RU" sz="2000" dirty="0">
                <a:latin typeface="Arial" charset="0"/>
              </a:rPr>
              <a:t>. </a:t>
            </a:r>
            <a:r>
              <a:rPr lang="ro-RO" altLang="ru-RU" sz="2000" dirty="0">
                <a:latin typeface="Arial" charset="0"/>
              </a:rPr>
              <a:t>Submitting all documents,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o-RO" altLang="ru-RU" sz="2000" dirty="0">
                <a:latin typeface="Arial" charset="0"/>
              </a:rPr>
              <a:t>including recommendation letter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o-RO" altLang="ru-RU" sz="2000" dirty="0">
                <a:latin typeface="Arial" charset="0"/>
              </a:rPr>
              <a:t>from the partner </a:t>
            </a:r>
            <a:endParaRPr lang="de-DE" altLang="ru-RU" sz="2400" dirty="0">
              <a:latin typeface="Times New Roman" pitchFamily="18" charset="0"/>
            </a:endParaRPr>
          </a:p>
        </p:txBody>
      </p:sp>
      <p:sp>
        <p:nvSpPr>
          <p:cNvPr id="96" name="Oval 14"/>
          <p:cNvSpPr>
            <a:spLocks noChangeArrowheads="1"/>
          </p:cNvSpPr>
          <p:nvPr/>
        </p:nvSpPr>
        <p:spPr bwMode="auto">
          <a:xfrm>
            <a:off x="2309813" y="1500189"/>
            <a:ext cx="785812" cy="35718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o-MO" altLang="ru-RU" sz="2000" dirty="0">
                <a:latin typeface="Arial Black" pitchFamily="34" charset="0"/>
              </a:rPr>
              <a:t>CI</a:t>
            </a:r>
            <a:r>
              <a:rPr lang="de-DE" altLang="ru-RU" sz="2000" dirty="0">
                <a:latin typeface="Arial Black" pitchFamily="34" charset="0"/>
              </a:rPr>
              <a:t>	 </a:t>
            </a:r>
            <a:r>
              <a:rPr lang="de-DE" altLang="ru-RU" sz="800" dirty="0">
                <a:latin typeface="Arial Black" pitchFamily="34" charset="0"/>
              </a:rPr>
              <a:t>   </a:t>
            </a:r>
          </a:p>
        </p:txBody>
      </p:sp>
      <p:sp>
        <p:nvSpPr>
          <p:cNvPr id="97" name="Text Box 93"/>
          <p:cNvSpPr txBox="1">
            <a:spLocks noChangeArrowheads="1"/>
          </p:cNvSpPr>
          <p:nvPr/>
        </p:nvSpPr>
        <p:spPr bwMode="auto">
          <a:xfrm>
            <a:off x="7218388" y="4575145"/>
            <a:ext cx="378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o-MD" altLang="ru-RU" sz="2000" dirty="0">
                <a:latin typeface="Arial" charset="0"/>
              </a:rPr>
              <a:t>3</a:t>
            </a:r>
            <a:r>
              <a:rPr lang="de-DE" altLang="ru-RU" sz="2000" dirty="0">
                <a:latin typeface="Arial" charset="0"/>
              </a:rPr>
              <a:t>. </a:t>
            </a:r>
            <a:r>
              <a:rPr lang="ro-RO" altLang="ru-RU" sz="2000" dirty="0">
                <a:latin typeface="Arial" charset="0"/>
              </a:rPr>
              <a:t>Recommendation letter</a:t>
            </a:r>
            <a:endParaRPr lang="de-DE" altLang="ru-RU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308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074510"/>
            <a:ext cx="8229600" cy="1069514"/>
          </a:xfrm>
        </p:spPr>
        <p:txBody>
          <a:bodyPr/>
          <a:lstStyle/>
          <a:p>
            <a:pPr marL="354013">
              <a:lnSpc>
                <a:spcPct val="150000"/>
              </a:lnSpc>
              <a:spcBef>
                <a:spcPts val="600"/>
              </a:spcBef>
            </a:pPr>
            <a:r>
              <a:rPr lang="ro-MD" sz="2000" dirty="0"/>
              <a:t>Dual partners domestic and foreign companies: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2007890" y="2174136"/>
            <a:ext cx="8229600" cy="4063175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o-M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Draexlmaier Automotive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o-M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Sumtomo Electric Bordnetze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o-M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Coroplast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o-M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GG Cables &amp; Wires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o-M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Triveneta Cavi Development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o-M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Introscop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o-M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Grip Engineering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o-M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Luprom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o-M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Whetec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2400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o-MO" dirty="0"/>
              <a:t>College of Engineering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588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1348036"/>
            <a:ext cx="11017224" cy="1069514"/>
          </a:xfrm>
        </p:spPr>
        <p:txBody>
          <a:bodyPr/>
          <a:lstStyle/>
          <a:p>
            <a:pPr marL="354013" algn="ctr">
              <a:lnSpc>
                <a:spcPct val="150000"/>
              </a:lnSpc>
              <a:spcBef>
                <a:spcPts val="600"/>
              </a:spcBef>
            </a:pPr>
            <a:r>
              <a:rPr lang="ro-MO" sz="2000" dirty="0"/>
              <a:t>Study year 2018 </a:t>
            </a:r>
            <a:r>
              <a:rPr lang="ro-MD" sz="2000" dirty="0"/>
              <a:t>–</a:t>
            </a:r>
            <a:r>
              <a:rPr lang="ro-MO" sz="2000" dirty="0"/>
              <a:t> </a:t>
            </a:r>
            <a:r>
              <a:rPr lang="ro-MO" sz="2000" dirty="0" smtClean="0"/>
              <a:t>2019</a:t>
            </a:r>
            <a:r>
              <a:rPr lang="ro-MO" sz="2000" dirty="0" smtClean="0"/>
              <a:t/>
            </a:r>
            <a:br>
              <a:rPr lang="ro-MO" sz="2000" dirty="0" smtClean="0"/>
            </a:br>
            <a:r>
              <a:rPr lang="ro-MO" sz="2000" dirty="0" smtClean="0"/>
              <a:t>following </a:t>
            </a:r>
            <a:r>
              <a:rPr lang="ro-MO" sz="2000" dirty="0"/>
              <a:t>specialties: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1991544" y="2664758"/>
            <a:ext cx="8229600" cy="3600400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technological equipment and accessories</a:t>
            </a:r>
            <a:endParaRPr lang="ro-M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o-M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o-MD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chatronics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2400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o-MO" dirty="0"/>
              <a:t>College of Engineering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3622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069514"/>
          </a:xfrm>
        </p:spPr>
        <p:txBody>
          <a:bodyPr/>
          <a:lstStyle/>
          <a:p>
            <a:pPr algn="ctr"/>
            <a:r>
              <a:rPr lang="en-US" sz="2800" dirty="0"/>
              <a:t>Renovated facility</a:t>
            </a:r>
            <a:r>
              <a:rPr lang="ro-MD" sz="2800" dirty="0"/>
              <a:t/>
            </a:r>
            <a:br>
              <a:rPr lang="ro-MD" sz="2800" dirty="0"/>
            </a:br>
            <a:r>
              <a:rPr lang="ro-MO" sz="2800" dirty="0"/>
              <a:t>Co</a:t>
            </a:r>
            <a:r>
              <a:rPr lang="ro-MD" sz="2800" dirty="0"/>
              <a:t>llege of Engineering</a:t>
            </a:r>
            <a:endParaRPr lang="en-US" sz="2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6" t="20673" r="5785" b="13376"/>
          <a:stretch>
            <a:fillRect/>
          </a:stretch>
        </p:blipFill>
        <p:spPr bwMode="auto">
          <a:xfrm>
            <a:off x="2063552" y="1393210"/>
            <a:ext cx="8208912" cy="528851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78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1243201"/>
            <a:ext cx="8352928" cy="1069514"/>
          </a:xfrm>
        </p:spPr>
        <p:txBody>
          <a:bodyPr/>
          <a:lstStyle/>
          <a:p>
            <a:pPr marL="354013">
              <a:spcBef>
                <a:spcPts val="600"/>
              </a:spcBef>
            </a:pPr>
            <a:r>
              <a:rPr lang="ro-MD" sz="2800" dirty="0"/>
              <a:t>I</a:t>
            </a:r>
            <a:r>
              <a:rPr lang="ro-MD" sz="2800" dirty="0" smtClean="0"/>
              <a:t>nfrastructure</a:t>
            </a:r>
            <a:r>
              <a:rPr lang="ro-MD" sz="2800" dirty="0"/>
              <a:t>:  </a:t>
            </a:r>
            <a:endParaRPr lang="en-US" sz="2800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623392" y="2276872"/>
            <a:ext cx="9289032" cy="4176464"/>
          </a:xfrm>
        </p:spPr>
        <p:txBody>
          <a:bodyPr/>
          <a:lstStyle/>
          <a:p>
            <a:endParaRPr lang="ro-M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Spacious and </a:t>
            </a:r>
            <a:r>
              <a:rPr lang="ro-MD" sz="2000" dirty="0">
                <a:latin typeface="Arial" panose="020B0604020202020204" pitchFamily="34" charset="0"/>
                <a:cs typeface="Arial" panose="020B0604020202020204" pitchFamily="34" charset="0"/>
              </a:rPr>
              <a:t>well equipped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study halls</a:t>
            </a:r>
            <a:endParaRPr lang="ro-MD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o-MD" sz="2000" dirty="0">
                <a:latin typeface="Arial" panose="020B0604020202020204" pitchFamily="34" charset="0"/>
                <a:cs typeface="Arial" panose="020B0604020202020204" pitchFamily="34" charset="0"/>
              </a:rPr>
              <a:t>Administrative offices and for teaching staff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o-MD" sz="2000" dirty="0">
                <a:latin typeface="Arial" panose="020B0604020202020204" pitchFamily="34" charset="0"/>
                <a:cs typeface="Arial" panose="020B0604020202020204" pitchFamily="34" charset="0"/>
              </a:rPr>
              <a:t>Modern workshop (total surface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~500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sq.m</a:t>
            </a:r>
            <a:r>
              <a:rPr lang="ro-MD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o-M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o-MD" sz="2000" dirty="0">
                <a:latin typeface="Arial" panose="020B0604020202020204" pitchFamily="34" charset="0"/>
                <a:cs typeface="Arial" panose="020B0604020202020204" pitchFamily="34" charset="0"/>
              </a:rPr>
              <a:t>Dormitory: </a:t>
            </a:r>
            <a:r>
              <a:rPr lang="ro-M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rooms </a:t>
            </a:r>
            <a:r>
              <a:rPr lang="ro-MD" sz="2000" dirty="0">
                <a:latin typeface="Arial" panose="020B0604020202020204" pitchFamily="34" charset="0"/>
                <a:cs typeface="Arial" panose="020B0604020202020204" pitchFamily="34" charset="0"/>
              </a:rPr>
              <a:t>of 2 persons </a:t>
            </a:r>
            <a:r>
              <a:rPr lang="ro-M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each, total </a:t>
            </a:r>
            <a:r>
              <a:rPr lang="ro-MD" sz="2000" dirty="0">
                <a:latin typeface="Arial" panose="020B0604020202020204" pitchFamily="34" charset="0"/>
                <a:cs typeface="Arial" panose="020B0604020202020204" pitchFamily="34" charset="0"/>
              </a:rPr>
              <a:t>capacity: 40 persons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o-MD" sz="2000" dirty="0">
                <a:latin typeface="Arial" panose="020B0604020202020204" pitchFamily="34" charset="0"/>
                <a:cs typeface="Arial" panose="020B0604020202020204" pitchFamily="34" charset="0"/>
              </a:rPr>
              <a:t>Students </a:t>
            </a:r>
            <a:r>
              <a:rPr lang="ro-M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cafeteria</a:t>
            </a:r>
            <a:endParaRPr lang="ro-MD" sz="20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o-MD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o-MD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o-MD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2400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o-MO" dirty="0"/>
              <a:t>College of Engineering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1458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8E709-6C41-4774-8FB1-F63A822C9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592" y="16778"/>
            <a:ext cx="7272808" cy="1069514"/>
          </a:xfrm>
        </p:spPr>
        <p:txBody>
          <a:bodyPr/>
          <a:lstStyle/>
          <a:p>
            <a:pPr algn="ctr"/>
            <a:r>
              <a:rPr lang="en-US" sz="2800" dirty="0"/>
              <a:t>New abilities and competences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0F3E9-928B-4146-82AF-816755585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850" y="1202370"/>
            <a:ext cx="8229600" cy="460648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Turning and milling sector</a:t>
            </a:r>
          </a:p>
        </p:txBody>
      </p:sp>
      <p:pic>
        <p:nvPicPr>
          <p:cNvPr id="5" name="Рисунок 3">
            <a:extLst>
              <a:ext uri="{FF2B5EF4-FFF2-40B4-BE49-F238E27FC236}">
                <a16:creationId xmlns:a16="http://schemas.microsoft.com/office/drawing/2014/main" id="{2FE37AF0-1540-4DEB-8A2E-A3AF56C6A103}"/>
              </a:ext>
            </a:extLst>
          </p:cNvPr>
          <p:cNvPicPr>
            <a:picLocks noGrp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5400" y="1942308"/>
            <a:ext cx="4138786" cy="298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0FB0EAD0-06D4-4956-A51D-AEECC484FD3E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4112" y="3345895"/>
            <a:ext cx="4371975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FC600B-E8D2-454C-A115-4164231782A3}"/>
              </a:ext>
            </a:extLst>
          </p:cNvPr>
          <p:cNvSpPr txBox="1"/>
          <p:nvPr/>
        </p:nvSpPr>
        <p:spPr>
          <a:xfrm>
            <a:off x="5337008" y="1942308"/>
            <a:ext cx="435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CNC lathe + milling machine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3CCF57-B442-4FF7-8C19-682A75D0A945}"/>
              </a:ext>
            </a:extLst>
          </p:cNvPr>
          <p:cNvSpPr txBox="1"/>
          <p:nvPr/>
        </p:nvSpPr>
        <p:spPr>
          <a:xfrm>
            <a:off x="2639616" y="6131243"/>
            <a:ext cx="3995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CNC milling machine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253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3586</TotalTime>
  <Words>371</Words>
  <Application>Microsoft Office PowerPoint</Application>
  <PresentationFormat>Широкоэкранный</PresentationFormat>
  <Paragraphs>91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맑은 고딕</vt:lpstr>
      <vt:lpstr>Arial</vt:lpstr>
      <vt:lpstr>Arial Black</vt:lpstr>
      <vt:lpstr>Calibri</vt:lpstr>
      <vt:lpstr>Times New Roman</vt:lpstr>
      <vt:lpstr>Wingdings</vt:lpstr>
      <vt:lpstr>Office Theme</vt:lpstr>
      <vt:lpstr>Custom Design</vt:lpstr>
      <vt:lpstr>Clip</vt:lpstr>
      <vt:lpstr>Презентация PowerPoint</vt:lpstr>
      <vt:lpstr>College of Engineering  pilot project of German dual education system in Moldova</vt:lpstr>
      <vt:lpstr>Презентация PowerPoint</vt:lpstr>
      <vt:lpstr>College of Engineering</vt:lpstr>
      <vt:lpstr>Dual partners domestic and foreign companies:</vt:lpstr>
      <vt:lpstr>Study year 2018 – 2019 following specialties:</vt:lpstr>
      <vt:lpstr>Renovated facility College of Engineering</vt:lpstr>
      <vt:lpstr>Infrastructure:  </vt:lpstr>
      <vt:lpstr>New abilities and competences</vt:lpstr>
      <vt:lpstr>Metalworking (cutting, bending, welding)</vt:lpstr>
      <vt:lpstr>Heat treatment of metal</vt:lpstr>
      <vt:lpstr>Measurement and testing, printing, engraving</vt:lpstr>
      <vt:lpstr>Automatization in construction of machines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Пользователь Windows</cp:lastModifiedBy>
  <cp:revision>121</cp:revision>
  <cp:lastPrinted>2018-05-29T07:42:14Z</cp:lastPrinted>
  <dcterms:created xsi:type="dcterms:W3CDTF">2014-04-01T16:35:38Z</dcterms:created>
  <dcterms:modified xsi:type="dcterms:W3CDTF">2018-11-15T11:24:26Z</dcterms:modified>
</cp:coreProperties>
</file>